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73"/>
  </p:notesMasterIdLst>
  <p:sldIdLst>
    <p:sldId id="259" r:id="rId2"/>
    <p:sldId id="260" r:id="rId3"/>
    <p:sldId id="273" r:id="rId4"/>
    <p:sldId id="262" r:id="rId5"/>
    <p:sldId id="263" r:id="rId6"/>
    <p:sldId id="264" r:id="rId7"/>
    <p:sldId id="265" r:id="rId8"/>
    <p:sldId id="266" r:id="rId9"/>
    <p:sldId id="330" r:id="rId10"/>
    <p:sldId id="331" r:id="rId11"/>
    <p:sldId id="269" r:id="rId12"/>
    <p:sldId id="271" r:id="rId13"/>
    <p:sldId id="270" r:id="rId14"/>
    <p:sldId id="327" r:id="rId15"/>
    <p:sldId id="275" r:id="rId16"/>
    <p:sldId id="276" r:id="rId17"/>
    <p:sldId id="332" r:id="rId18"/>
    <p:sldId id="277" r:id="rId19"/>
    <p:sldId id="333" r:id="rId20"/>
    <p:sldId id="334" r:id="rId21"/>
    <p:sldId id="278" r:id="rId22"/>
    <p:sldId id="279" r:id="rId23"/>
    <p:sldId id="280" r:id="rId24"/>
    <p:sldId id="335" r:id="rId25"/>
    <p:sldId id="336" r:id="rId26"/>
    <p:sldId id="337" r:id="rId27"/>
    <p:sldId id="281" r:id="rId28"/>
    <p:sldId id="282" r:id="rId29"/>
    <p:sldId id="338" r:id="rId30"/>
    <p:sldId id="285" r:id="rId31"/>
    <p:sldId id="286" r:id="rId32"/>
    <p:sldId id="283" r:id="rId33"/>
    <p:sldId id="287" r:id="rId34"/>
    <p:sldId id="295" r:id="rId35"/>
    <p:sldId id="290" r:id="rId36"/>
    <p:sldId id="291" r:id="rId37"/>
    <p:sldId id="292" r:id="rId38"/>
    <p:sldId id="293" r:id="rId39"/>
    <p:sldId id="325" r:id="rId40"/>
    <p:sldId id="326" r:id="rId41"/>
    <p:sldId id="296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297" r:id="rId65"/>
    <p:sldId id="298" r:id="rId66"/>
    <p:sldId id="299" r:id="rId67"/>
    <p:sldId id="329" r:id="rId68"/>
    <p:sldId id="300" r:id="rId69"/>
    <p:sldId id="328" r:id="rId70"/>
    <p:sldId id="301" r:id="rId71"/>
    <p:sldId id="302" r:id="rId72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FF0000"/>
    <a:srgbClr val="0EEF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50" autoAdjust="0"/>
    <p:restoredTop sz="94711" autoAdjust="0"/>
  </p:normalViewPr>
  <p:slideViewPr>
    <p:cSldViewPr>
      <p:cViewPr varScale="1">
        <p:scale>
          <a:sx n="111" d="100"/>
          <a:sy n="111" d="100"/>
        </p:scale>
        <p:origin x="-138" y="-78"/>
      </p:cViewPr>
      <p:guideLst>
        <p:guide orient="horz" pos="4319"/>
        <p:guide pos="2880"/>
      </p:guideLst>
    </p:cSldViewPr>
  </p:slideViewPr>
  <p:outlineViewPr>
    <p:cViewPr>
      <p:scale>
        <a:sx n="33" d="100"/>
        <a:sy n="33" d="100"/>
      </p:scale>
      <p:origin x="12" y="1544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4" Type="http://schemas.openxmlformats.org/officeDocument/2006/relationships/image" Target="../media/image6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image" Target="../media/image8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FF57AF0-3B33-4662-9E9E-F889FA011DA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90979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2946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294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F72ADD-F09D-46B0-BE22-9E8A9EAE40E2}" type="slidenum">
              <a:rPr lang="de-DE" smtClean="0">
                <a:cs typeface="Arial" charset="0"/>
              </a:rPr>
              <a:pPr/>
              <a:t>6</a:t>
            </a:fld>
            <a:endParaRPr lang="de-DE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714375"/>
            <a:ext cx="4572000" cy="3429000"/>
          </a:xfrm>
          <a:ln/>
        </p:spPr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60863"/>
            <a:ext cx="5029200" cy="4070350"/>
          </a:xfrm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714375"/>
            <a:ext cx="4572000" cy="3429000"/>
          </a:xfrm>
          <a:ln/>
        </p:spPr>
      </p:sp>
      <p:sp>
        <p:nvSpPr>
          <p:cNvPr id="952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60863"/>
            <a:ext cx="5029200" cy="4070350"/>
          </a:xfrm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714375"/>
            <a:ext cx="4572000" cy="3429000"/>
          </a:xfrm>
          <a:ln/>
        </p:spPr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60863"/>
            <a:ext cx="5029200" cy="4070350"/>
          </a:xfrm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714375"/>
            <a:ext cx="4572000" cy="3429000"/>
          </a:xfrm>
          <a:ln/>
        </p:spPr>
      </p:sp>
      <p:sp>
        <p:nvSpPr>
          <p:cNvPr id="993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60863"/>
            <a:ext cx="5029200" cy="4070350"/>
          </a:xfrm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714375"/>
            <a:ext cx="4572000" cy="3429000"/>
          </a:xfrm>
          <a:ln/>
        </p:spPr>
      </p:sp>
      <p:sp>
        <p:nvSpPr>
          <p:cNvPr id="1034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60863"/>
            <a:ext cx="5029200" cy="4070350"/>
          </a:xfrm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113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113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D0980D-7470-4B7B-AF72-D898614C3AA3}" type="slidenum">
              <a:rPr lang="de-DE" smtClean="0">
                <a:cs typeface="Arial" charset="0"/>
              </a:rPr>
              <a:pPr/>
              <a:t>7</a:t>
            </a:fld>
            <a:endParaRPr lang="de-DE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481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95391C-2DBF-4440-956B-2E8E7FF2CC94}" type="slidenum">
              <a:rPr lang="de-DE" smtClean="0">
                <a:cs typeface="Arial" charset="0"/>
              </a:rPr>
              <a:pPr/>
              <a:t>8</a:t>
            </a:fld>
            <a:endParaRPr lang="de-DE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0594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0595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7C126A-FA7C-4AE3-AB29-11BC3ABAF36D}" type="slidenum">
              <a:rPr lang="de-DE" smtClean="0">
                <a:cs typeface="Arial" charset="0"/>
              </a:rPr>
              <a:pPr/>
              <a:t>9</a:t>
            </a:fld>
            <a:endParaRPr lang="de-DE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2226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222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E324F6-1A32-45FB-ABF1-986176BC5DEC}" type="slidenum">
              <a:rPr lang="de-DE" smtClean="0">
                <a:cs typeface="Arial" charset="0"/>
              </a:rPr>
              <a:pPr/>
              <a:t>11</a:t>
            </a:fld>
            <a:endParaRPr lang="de-DE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0418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041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6B682C-0E64-466C-A34C-3EF1E5E857C2}" type="slidenum">
              <a:rPr lang="de-DE" smtClean="0">
                <a:cs typeface="Arial" charset="0"/>
              </a:rPr>
              <a:pPr/>
              <a:t>12</a:t>
            </a:fld>
            <a:endParaRPr lang="de-DE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5843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A6C532-F972-4574-9BAF-304F544D3F51}" type="slidenum">
              <a:rPr lang="de-DE" smtClean="0">
                <a:cs typeface="Arial" charset="0"/>
              </a:rPr>
              <a:pPr/>
              <a:t>13</a:t>
            </a:fld>
            <a:endParaRPr lang="de-DE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914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8915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6440C1-E370-43AD-B9FC-F064B10129F0}" type="slidenum">
              <a:rPr lang="de-DE" smtClean="0">
                <a:cs typeface="Arial" charset="0"/>
              </a:rPr>
              <a:pPr/>
              <a:t>14</a:t>
            </a:fld>
            <a:endParaRPr lang="de-DE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714375"/>
            <a:ext cx="4572000" cy="3429000"/>
          </a:xfrm>
          <a:ln/>
        </p:spPr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60863"/>
            <a:ext cx="5029200" cy="4070350"/>
          </a:xfrm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71612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533788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#</a:t>
            </a:r>
            <a:fld id="{52432159-12BB-42CA-AB86-90863B868783}" type="slidenum">
              <a:rPr lang="en-US" smtClean="0"/>
              <a:pPr>
                <a:defRPr/>
              </a:pPr>
              <a:t>‹Nr.›</a:t>
            </a:fld>
            <a:r>
              <a:rPr lang="en-US" dirty="0" smtClean="0"/>
              <a:t>/71</a:t>
            </a:r>
            <a:endParaRPr lang="en-US" dirty="0"/>
          </a:p>
        </p:txBody>
      </p:sp>
      <p:sp>
        <p:nvSpPr>
          <p:cNvPr id="5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GWD - </a:t>
            </a:r>
            <a:r>
              <a:rPr lang="de-DE" err="1"/>
              <a:t>Lecture</a:t>
            </a: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‹Nr.›</a:t>
            </a:fld>
            <a:r>
              <a:rPr lang="en-US" dirty="0" smtClean="0"/>
              <a:t>/71</a:t>
            </a:r>
            <a:endParaRPr lang="en-US" dirty="0"/>
          </a:p>
        </p:txBody>
      </p:sp>
      <p:sp>
        <p:nvSpPr>
          <p:cNvPr id="5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GWD - </a:t>
            </a:r>
            <a:r>
              <a:rPr lang="de-DE" err="1"/>
              <a:t>Lecture</a:t>
            </a:r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0" y="115888"/>
            <a:ext cx="77724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268413"/>
            <a:ext cx="8713788" cy="482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7563" y="6546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 dirty="0" smtClean="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#</a:t>
            </a:r>
            <a:fld id="{F9D6C3ED-0207-4C64-8727-8DDA0BE61463}" type="slidenum">
              <a:rPr lang="en-US" smtClean="0"/>
              <a:pPr>
                <a:defRPr/>
              </a:pPr>
              <a:t>‹Nr.›</a:t>
            </a:fld>
            <a:r>
              <a:rPr lang="en-US" dirty="0" smtClean="0"/>
              <a:t>/71</a:t>
            </a:r>
            <a:endParaRPr lang="en-US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2744788" y="6492875"/>
            <a:ext cx="36433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dirty="0" smtClean="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/>
              <a:t>GWD - </a:t>
            </a:r>
            <a:r>
              <a:rPr lang="de-DE" err="1"/>
              <a:t>Lecture</a:t>
            </a:r>
            <a:endParaRPr lang="de-DE"/>
          </a:p>
        </p:txBody>
      </p:sp>
      <p:sp>
        <p:nvSpPr>
          <p:cNvPr id="1030" name="Textfeld 12"/>
          <p:cNvSpPr txBox="1">
            <a:spLocks noChangeArrowheads="1"/>
          </p:cNvSpPr>
          <p:nvPr userDrawn="1"/>
        </p:nvSpPr>
        <p:spPr bwMode="auto">
          <a:xfrm>
            <a:off x="66675" y="6550025"/>
            <a:ext cx="1982788" cy="26193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1100" dirty="0" smtClean="0">
                <a:solidFill>
                  <a:schemeClr val="accent2"/>
                </a:solidFill>
                <a:latin typeface="Verdana" pitchFamily="34" charset="0"/>
                <a:cs typeface="+mn-cs"/>
              </a:rPr>
              <a:t>Nawrodt, Martin 08/2011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accent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accent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accent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accent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accent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7.w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wmf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6.wmf"/><Relationship Id="rId5" Type="http://schemas.openxmlformats.org/officeDocument/2006/relationships/image" Target="../media/image13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15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9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30.png"/><Relationship Id="rId4" Type="http://schemas.openxmlformats.org/officeDocument/2006/relationships/image" Target="../media/image28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1.wmf"/><Relationship Id="rId9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18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61.wmf"/><Relationship Id="rId7" Type="http://schemas.openxmlformats.org/officeDocument/2006/relationships/image" Target="../media/image6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49.jpeg"/><Relationship Id="rId4" Type="http://schemas.openxmlformats.org/officeDocument/2006/relationships/image" Target="../media/image6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64.wmf"/><Relationship Id="rId4" Type="http://schemas.openxmlformats.org/officeDocument/2006/relationships/oleObject" Target="../embeddings/oleObject20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9.wmf"/><Relationship Id="rId11" Type="http://schemas.openxmlformats.org/officeDocument/2006/relationships/image" Target="../media/image68.jpeg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67.wmf"/><Relationship Id="rId4" Type="http://schemas.openxmlformats.org/officeDocument/2006/relationships/image" Target="../media/image28.wmf"/><Relationship Id="rId9" Type="http://schemas.openxmlformats.org/officeDocument/2006/relationships/oleObject" Target="../embeddings/oleObject24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71.wmf"/><Relationship Id="rId4" Type="http://schemas.openxmlformats.org/officeDocument/2006/relationships/oleObject" Target="../embeddings/oleObject25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74.jpeg"/><Relationship Id="rId4" Type="http://schemas.openxmlformats.org/officeDocument/2006/relationships/image" Target="../media/image73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3.e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82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7" name="Titel 1"/>
          <p:cNvSpPr>
            <a:spLocks noGrp="1"/>
          </p:cNvSpPr>
          <p:nvPr>
            <p:ph type="ctrTitle"/>
          </p:nvPr>
        </p:nvSpPr>
        <p:spPr>
          <a:xfrm>
            <a:off x="0" y="1700213"/>
            <a:ext cx="9144000" cy="1470025"/>
          </a:xfrm>
        </p:spPr>
        <p:txBody>
          <a:bodyPr/>
          <a:lstStyle/>
          <a:p>
            <a:pPr algn="ctr"/>
            <a:r>
              <a:rPr lang="de-DE" sz="3200" smtClean="0"/>
              <a:t>Thermal Noise and </a:t>
            </a:r>
            <a:br>
              <a:rPr lang="de-DE" sz="3200" smtClean="0"/>
            </a:br>
            <a:r>
              <a:rPr lang="de-DE" sz="3200" smtClean="0"/>
              <a:t>Material Related Issues</a:t>
            </a:r>
            <a:endParaRPr lang="de-DE" sz="2400" smtClean="0"/>
          </a:p>
        </p:txBody>
      </p:sp>
      <p:pic>
        <p:nvPicPr>
          <p:cNvPr id="15698" name="Immagine 5" descr="E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75"/>
            <a:ext cx="1004888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99" name="Immagine 7" descr="image63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37225" y="214313"/>
            <a:ext cx="9223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00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88" y="285750"/>
            <a:ext cx="11096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696" name="Object 336"/>
          <p:cNvGraphicFramePr>
            <a:graphicFrameLocks noChangeAspect="1"/>
          </p:cNvGraphicFramePr>
          <p:nvPr/>
        </p:nvGraphicFramePr>
        <p:xfrm>
          <a:off x="2268538" y="115888"/>
          <a:ext cx="714375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2" name="Photo Editor Photo" r:id="rId6" imgW="2390476" imgH="2809524" progId="">
                  <p:embed/>
                </p:oleObj>
              </mc:Choice>
              <mc:Fallback>
                <p:oleObj name="Photo Editor Photo" r:id="rId6" imgW="2390476" imgH="2809524" progId="">
                  <p:embed/>
                  <p:pic>
                    <p:nvPicPr>
                      <p:cNvPr id="0" name="Picture 3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115888"/>
                        <a:ext cx="714375" cy="839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701" name="Picture 8" descr="hanfried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3" y="142875"/>
            <a:ext cx="785812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02" name="Picture 12" descr="pingui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65238" y="138113"/>
            <a:ext cx="78581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03" name="Picture 8" descr="logo_cryoq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75463" y="142875"/>
            <a:ext cx="839787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04" name="Grafik 12" descr="SFBTR7_Logo.png"/>
          <p:cNvPicPr>
            <a:picLocks noChangeAspect="1"/>
          </p:cNvPicPr>
          <p:nvPr/>
        </p:nvPicPr>
        <p:blipFill>
          <a:blip r:embed="rId11"/>
          <a:srcRect r="3603" b="4314"/>
          <a:stretch>
            <a:fillRect/>
          </a:stretch>
        </p:blipFill>
        <p:spPr bwMode="auto">
          <a:xfrm>
            <a:off x="7812088" y="160338"/>
            <a:ext cx="1196975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05" name="Untertitel 1"/>
          <p:cNvSpPr>
            <a:spLocks noGrp="1"/>
          </p:cNvSpPr>
          <p:nvPr>
            <p:ph type="subTitle" idx="1"/>
          </p:nvPr>
        </p:nvSpPr>
        <p:spPr>
          <a:xfrm>
            <a:off x="1371600" y="3533775"/>
            <a:ext cx="6400800" cy="1752600"/>
          </a:xfrm>
        </p:spPr>
        <p:txBody>
          <a:bodyPr/>
          <a:lstStyle/>
          <a:p>
            <a:r>
              <a:rPr lang="de-DE" smtClean="0"/>
              <a:t>Ronny Nawrodt</a:t>
            </a:r>
            <a:r>
              <a:rPr lang="de-DE" baseline="30000" smtClean="0"/>
              <a:t>1</a:t>
            </a:r>
            <a:r>
              <a:rPr lang="de-DE" smtClean="0"/>
              <a:t>, Iain Martin</a:t>
            </a:r>
            <a:r>
              <a:rPr lang="de-DE" baseline="30000" smtClean="0"/>
              <a:t>2</a:t>
            </a:r>
          </a:p>
          <a:p>
            <a:r>
              <a:rPr lang="de-DE" smtClean="0"/>
              <a:t>23/08/2011</a:t>
            </a:r>
          </a:p>
          <a:p>
            <a:endParaRPr lang="de-DE" smtClean="0"/>
          </a:p>
          <a:p>
            <a:r>
              <a:rPr lang="de-DE" baseline="30000" smtClean="0"/>
              <a:t>1</a:t>
            </a:r>
            <a:r>
              <a:rPr lang="de-DE" smtClean="0"/>
              <a:t>Friedrich-Schiller-Universität Jena, Germany</a:t>
            </a:r>
          </a:p>
          <a:p>
            <a:r>
              <a:rPr lang="de-DE" baseline="30000" smtClean="0"/>
              <a:t>2</a:t>
            </a:r>
            <a:r>
              <a:rPr lang="de-DE" smtClean="0"/>
              <a:t>SUPA University of Glasgow, Scotland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Thermal Noise in GW detectors</a:t>
            </a:r>
          </a:p>
        </p:txBody>
      </p:sp>
      <p:pic>
        <p:nvPicPr>
          <p:cNvPr id="28674" name="Picture 2" descr="C:\Users\Ronny\Dropbox\Laptop Sync\Moriond\sen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989138"/>
            <a:ext cx="6202362" cy="430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feld 6"/>
          <p:cNvSpPr txBox="1">
            <a:spLocks noChangeArrowheads="1"/>
          </p:cNvSpPr>
          <p:nvPr/>
        </p:nvSpPr>
        <p:spPr bwMode="auto">
          <a:xfrm>
            <a:off x="179388" y="1116013"/>
            <a:ext cx="80549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improvement of the sensitivity between different generations of GW detectors: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10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Thermal noise in GW detectors</a:t>
            </a:r>
          </a:p>
        </p:txBody>
      </p:sp>
      <p:sp>
        <p:nvSpPr>
          <p:cNvPr id="49154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Parts of the Einstein Telescope have to be operated at cryogenic temperatures to reduce thermal noise.</a:t>
            </a:r>
          </a:p>
          <a:p>
            <a:endParaRPr lang="de-DE" smtClean="0"/>
          </a:p>
          <a:p>
            <a:r>
              <a:rPr lang="de-DE" smtClean="0"/>
              <a:t>natural links between ET and LCGT:</a:t>
            </a:r>
          </a:p>
          <a:p>
            <a:pPr lvl="1"/>
            <a:r>
              <a:rPr lang="de-DE" smtClean="0"/>
              <a:t>cryogenics</a:t>
            </a:r>
          </a:p>
          <a:p>
            <a:pPr lvl="1"/>
            <a:r>
              <a:rPr lang="de-DE" smtClean="0"/>
              <a:t>pulse tube vs. LHe cooling</a:t>
            </a:r>
          </a:p>
          <a:p>
            <a:pPr lvl="1"/>
            <a:r>
              <a:rPr lang="de-DE" smtClean="0"/>
              <a:t>contamination of the mirrors due to cryotrapping</a:t>
            </a:r>
          </a:p>
          <a:p>
            <a:pPr lvl="1"/>
            <a:r>
              <a:rPr lang="de-DE" smtClean="0"/>
              <a:t>general: pioneering technology in cryogenics</a:t>
            </a:r>
          </a:p>
          <a:p>
            <a:pPr lvl="1"/>
            <a:endParaRPr lang="de-DE" smtClean="0"/>
          </a:p>
          <a:p>
            <a:pPr lvl="1"/>
            <a:r>
              <a:rPr lang="de-DE" smtClean="0"/>
              <a:t>people exchange between Japanese and Einstein Telescope researchers now extended through personal exchange program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11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Thermal noise in GW detectors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a </a:t>
            </a:r>
            <a:r>
              <a:rPr lang="de-DE" dirty="0" err="1"/>
              <a:t>reminder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smtClean="0"/>
              <a:t>thermal </a:t>
            </a:r>
            <a:r>
              <a:rPr lang="de-DE" dirty="0" err="1" smtClean="0"/>
              <a:t>noise</a:t>
            </a:r>
            <a:r>
              <a:rPr lang="de-DE" dirty="0" smtClean="0"/>
              <a:t>:</a:t>
            </a:r>
          </a:p>
          <a:p>
            <a:pPr>
              <a:defRPr/>
            </a:pPr>
            <a:endParaRPr lang="de-DE" dirty="0"/>
          </a:p>
          <a:p>
            <a:pPr lvl="1">
              <a:defRPr/>
            </a:pPr>
            <a:r>
              <a:rPr lang="de-DE" dirty="0" err="1" smtClean="0"/>
              <a:t>two</a:t>
            </a:r>
            <a:r>
              <a:rPr lang="de-DE" dirty="0" smtClean="0"/>
              <a:t> different </a:t>
            </a:r>
            <a:r>
              <a:rPr lang="de-DE" dirty="0" err="1" smtClean="0"/>
              <a:t>types</a:t>
            </a:r>
            <a:endParaRPr lang="de-DE" dirty="0" smtClean="0"/>
          </a:p>
          <a:p>
            <a:pPr lvl="1">
              <a:defRPr/>
            </a:pPr>
            <a:endParaRPr lang="de-DE" dirty="0"/>
          </a:p>
          <a:p>
            <a:pPr marL="457200" lvl="1" indent="0">
              <a:buFontTx/>
              <a:buNone/>
              <a:defRPr/>
            </a:pPr>
            <a:r>
              <a:rPr lang="de-DE" dirty="0" smtClean="0"/>
              <a:t>	(1)	</a:t>
            </a:r>
            <a:r>
              <a:rPr lang="de-DE" dirty="0" err="1" smtClean="0"/>
              <a:t>fluctuating</a:t>
            </a:r>
            <a:r>
              <a:rPr lang="de-DE" dirty="0" smtClean="0"/>
              <a:t> thermal </a:t>
            </a:r>
            <a:r>
              <a:rPr lang="de-DE" dirty="0" err="1" smtClean="0"/>
              <a:t>energy</a:t>
            </a:r>
            <a:r>
              <a:rPr lang="de-DE" dirty="0" smtClean="0"/>
              <a:t>  </a:t>
            </a:r>
            <a:r>
              <a:rPr lang="de-DE" dirty="0" smtClean="0">
                <a:sym typeface="Symbol"/>
              </a:rPr>
              <a:t>	</a:t>
            </a:r>
            <a:r>
              <a:rPr lang="de-DE" dirty="0" err="1" smtClean="0">
                <a:sym typeface="Symbol"/>
              </a:rPr>
              <a:t>Brownian</a:t>
            </a:r>
            <a:r>
              <a:rPr lang="de-DE" dirty="0" smtClean="0">
                <a:sym typeface="Symbol"/>
              </a:rPr>
              <a:t> thermal </a:t>
            </a:r>
            <a:r>
              <a:rPr lang="de-DE" dirty="0" err="1" smtClean="0">
                <a:sym typeface="Symbol"/>
              </a:rPr>
              <a:t>noise</a:t>
            </a:r>
            <a:endParaRPr lang="de-DE" dirty="0" smtClean="0">
              <a:sym typeface="Symbol"/>
            </a:endParaRPr>
          </a:p>
          <a:p>
            <a:pPr marL="457200" lvl="1" indent="0">
              <a:buFontTx/>
              <a:buNone/>
              <a:defRPr/>
            </a:pPr>
            <a:r>
              <a:rPr lang="de-DE" dirty="0">
                <a:sym typeface="Symbol"/>
              </a:rPr>
              <a:t>	</a:t>
            </a:r>
            <a:r>
              <a:rPr lang="de-DE" dirty="0" smtClean="0">
                <a:sym typeface="Symbol"/>
              </a:rPr>
              <a:t>(2)	</a:t>
            </a:r>
            <a:r>
              <a:rPr lang="de-DE" dirty="0" err="1" smtClean="0">
                <a:sym typeface="Symbol"/>
              </a:rPr>
              <a:t>fluctuating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temperature</a:t>
            </a:r>
            <a:r>
              <a:rPr lang="de-DE" dirty="0" smtClean="0">
                <a:sym typeface="Symbol"/>
              </a:rPr>
              <a:t>	         thermo-</a:t>
            </a:r>
            <a:r>
              <a:rPr lang="de-DE" dirty="0" err="1" smtClean="0">
                <a:sym typeface="Symbol"/>
              </a:rPr>
              <a:t>elastic</a:t>
            </a:r>
            <a:r>
              <a:rPr lang="de-DE" dirty="0" smtClean="0">
                <a:sym typeface="Symbol"/>
              </a:rPr>
              <a:t>, thermo-</a:t>
            </a:r>
          </a:p>
          <a:p>
            <a:pPr marL="457200" lvl="1" indent="0">
              <a:buFontTx/>
              <a:buNone/>
              <a:defRPr/>
            </a:pPr>
            <a:r>
              <a:rPr lang="de-DE" dirty="0">
                <a:sym typeface="Symbol"/>
              </a:rPr>
              <a:t>	</a:t>
            </a:r>
            <a:r>
              <a:rPr lang="de-DE" dirty="0" smtClean="0">
                <a:sym typeface="Symbol"/>
              </a:rPr>
              <a:t>					</a:t>
            </a:r>
            <a:r>
              <a:rPr lang="de-DE" dirty="0" err="1" smtClean="0">
                <a:sym typeface="Symbol"/>
              </a:rPr>
              <a:t>refractive</a:t>
            </a:r>
            <a:r>
              <a:rPr lang="de-DE" dirty="0" smtClean="0">
                <a:sym typeface="Symbol"/>
              </a:rPr>
              <a:t>, thermo-</a:t>
            </a:r>
            <a:r>
              <a:rPr lang="de-DE" dirty="0" err="1" smtClean="0">
                <a:sym typeface="Symbol"/>
              </a:rPr>
              <a:t>optic</a:t>
            </a:r>
            <a:endParaRPr lang="de-DE" dirty="0" smtClean="0">
              <a:sym typeface="Symbol"/>
            </a:endParaRPr>
          </a:p>
          <a:p>
            <a:pPr marL="457200" lvl="1" indent="0">
              <a:buFontTx/>
              <a:buNone/>
              <a:defRPr/>
            </a:pPr>
            <a:r>
              <a:rPr lang="de-DE" dirty="0">
                <a:sym typeface="Symbol"/>
              </a:rPr>
              <a:t>	</a:t>
            </a:r>
            <a:r>
              <a:rPr lang="de-DE" dirty="0" smtClean="0">
                <a:sym typeface="Symbol"/>
              </a:rPr>
              <a:t>	</a:t>
            </a:r>
            <a:r>
              <a:rPr lang="de-DE" dirty="0" err="1" smtClean="0">
                <a:sym typeface="Symbol"/>
              </a:rPr>
              <a:t>temperature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dependent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parameter</a:t>
            </a:r>
            <a:r>
              <a:rPr lang="de-DE" dirty="0" smtClean="0">
                <a:sym typeface="Symbol"/>
              </a:rPr>
              <a:t> (e.g. CTE, </a:t>
            </a:r>
            <a:r>
              <a:rPr lang="de-DE" dirty="0" err="1" smtClean="0">
                <a:sym typeface="Symbol"/>
              </a:rPr>
              <a:t>dn</a:t>
            </a:r>
            <a:r>
              <a:rPr lang="de-DE" dirty="0" smtClean="0">
                <a:sym typeface="Symbol"/>
              </a:rPr>
              <a:t>/</a:t>
            </a:r>
            <a:r>
              <a:rPr lang="de-DE" dirty="0" err="1" smtClean="0">
                <a:sym typeface="Symbol"/>
              </a:rPr>
              <a:t>dT</a:t>
            </a:r>
            <a:r>
              <a:rPr lang="de-DE" dirty="0" smtClean="0">
                <a:sym typeface="Symbol"/>
              </a:rPr>
              <a:t>) 			links </a:t>
            </a:r>
            <a:r>
              <a:rPr lang="de-DE" dirty="0" err="1" smtClean="0">
                <a:sym typeface="Symbol"/>
              </a:rPr>
              <a:t>temperature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fluctuation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and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phase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fluctuation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of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the</a:t>
            </a:r>
            <a:r>
              <a:rPr lang="de-DE" dirty="0" smtClean="0">
                <a:sym typeface="Symbol"/>
              </a:rPr>
              <a:t> 		</a:t>
            </a:r>
            <a:r>
              <a:rPr lang="de-DE" dirty="0" err="1" smtClean="0">
                <a:sym typeface="Symbol"/>
              </a:rPr>
              <a:t>detector</a:t>
            </a:r>
            <a:endParaRPr lang="de-DE" dirty="0"/>
          </a:p>
          <a:p>
            <a:pPr>
              <a:defRPr/>
            </a:pP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12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Thermal noise in GW detectors</a:t>
            </a:r>
          </a:p>
        </p:txBody>
      </p:sp>
      <p:sp>
        <p:nvSpPr>
          <p:cNvPr id="2567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a reminder of bulk thermal noise</a:t>
            </a:r>
          </a:p>
          <a:p>
            <a:endParaRPr lang="de-DE" smtClean="0"/>
          </a:p>
          <a:p>
            <a:endParaRPr lang="de-DE" smtClean="0"/>
          </a:p>
          <a:p>
            <a:endParaRPr lang="de-DE" smtClean="0"/>
          </a:p>
          <a:p>
            <a:endParaRPr lang="de-DE" smtClean="0"/>
          </a:p>
          <a:p>
            <a:endParaRPr lang="de-DE" smtClean="0"/>
          </a:p>
          <a:p>
            <a:endParaRPr lang="de-DE" smtClean="0"/>
          </a:p>
          <a:p>
            <a:endParaRPr lang="de-DE" smtClean="0"/>
          </a:p>
          <a:p>
            <a:endParaRPr lang="de-DE" smtClean="0"/>
          </a:p>
          <a:p>
            <a:endParaRPr lang="de-DE" smtClean="0"/>
          </a:p>
          <a:p>
            <a:r>
              <a:rPr lang="de-DE" smtClean="0"/>
              <a:t>main message: material properties influence strongly the thermal noise – (nearly) all of them are temperature dependent</a:t>
            </a:r>
          </a:p>
          <a:p>
            <a:pPr marL="457200" lvl="1" indent="0">
              <a:buFontTx/>
              <a:buNone/>
            </a:pPr>
            <a:endParaRPr lang="de-DE" smtClean="0"/>
          </a:p>
          <a:p>
            <a:pPr marL="457200" lvl="1" indent="0">
              <a:buFontTx/>
              <a:buNone/>
            </a:pPr>
            <a:endParaRPr lang="de-DE" smtClean="0"/>
          </a:p>
        </p:txBody>
      </p:sp>
      <p:sp>
        <p:nvSpPr>
          <p:cNvPr id="25676" name="Rectangle 20"/>
          <p:cNvSpPr>
            <a:spLocks noChangeArrowheads="1"/>
          </p:cNvSpPr>
          <p:nvPr/>
        </p:nvSpPr>
        <p:spPr bwMode="auto">
          <a:xfrm>
            <a:off x="4675188" y="2949575"/>
            <a:ext cx="260350" cy="261938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77" name="Rectangle 14"/>
          <p:cNvSpPr>
            <a:spLocks noChangeArrowheads="1"/>
          </p:cNvSpPr>
          <p:nvPr/>
        </p:nvSpPr>
        <p:spPr bwMode="auto">
          <a:xfrm>
            <a:off x="3857625" y="2605088"/>
            <a:ext cx="463550" cy="29686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78" name="Rectangle 5"/>
          <p:cNvSpPr txBox="1">
            <a:spLocks noChangeArrowheads="1"/>
          </p:cNvSpPr>
          <p:nvPr/>
        </p:nvSpPr>
        <p:spPr bwMode="auto">
          <a:xfrm>
            <a:off x="250825" y="1989138"/>
            <a:ext cx="82438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lang="en-GB" sz="2000">
                <a:latin typeface="Verdana" pitchFamily="34" charset="0"/>
              </a:rPr>
              <a:t>Thermo-elastic noise: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GB" sz="2000">
              <a:latin typeface="Trebuchet MS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GB" sz="2000">
              <a:latin typeface="Trebuchet MS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GB" sz="2000">
              <a:latin typeface="Trebuchet MS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lang="en-GB" sz="2000">
                <a:latin typeface="Verdana" pitchFamily="34" charset="0"/>
              </a:rPr>
              <a:t>Brownian thermal noise:</a:t>
            </a:r>
          </a:p>
        </p:txBody>
      </p:sp>
      <p:graphicFrame>
        <p:nvGraphicFramePr>
          <p:cNvPr id="25672" name="Object 72"/>
          <p:cNvGraphicFramePr>
            <a:graphicFrameLocks noChangeAspect="1"/>
          </p:cNvGraphicFramePr>
          <p:nvPr/>
        </p:nvGraphicFramePr>
        <p:xfrm>
          <a:off x="2232025" y="2549525"/>
          <a:ext cx="2965450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84" name="Formel" r:id="rId4" imgW="1981200" imgH="457200" progId="Equation.3">
                  <p:embed/>
                </p:oleObj>
              </mc:Choice>
              <mc:Fallback>
                <p:oleObj name="Formel" r:id="rId4" imgW="1981200" imgH="457200" progId="Equation.3">
                  <p:embed/>
                  <p:pic>
                    <p:nvPicPr>
                      <p:cNvPr id="0" name="Picture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2025" y="2549525"/>
                        <a:ext cx="2965450" cy="684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679" name="Gruppieren 23"/>
          <p:cNvGrpSpPr>
            <a:grpSpLocks/>
          </p:cNvGrpSpPr>
          <p:nvPr/>
        </p:nvGrpSpPr>
        <p:grpSpPr bwMode="auto">
          <a:xfrm>
            <a:off x="2230438" y="4005263"/>
            <a:ext cx="3876675" cy="684212"/>
            <a:chOff x="2231133" y="4652229"/>
            <a:chExt cx="3876675" cy="684213"/>
          </a:xfrm>
        </p:grpSpPr>
        <p:sp>
          <p:nvSpPr>
            <p:cNvPr id="25684" name="Rectangle 21"/>
            <p:cNvSpPr>
              <a:spLocks noChangeArrowheads="1"/>
            </p:cNvSpPr>
            <p:nvPr/>
          </p:nvSpPr>
          <p:spPr bwMode="auto">
            <a:xfrm>
              <a:off x="4239320" y="5026879"/>
              <a:ext cx="260350" cy="261938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5" name="Rectangle 16"/>
            <p:cNvSpPr>
              <a:spLocks noChangeArrowheads="1"/>
            </p:cNvSpPr>
            <p:nvPr/>
          </p:nvSpPr>
          <p:spPr bwMode="auto">
            <a:xfrm>
              <a:off x="4931470" y="4841142"/>
              <a:ext cx="1174750" cy="273050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6" name="Rectangle 15"/>
            <p:cNvSpPr>
              <a:spLocks noChangeArrowheads="1"/>
            </p:cNvSpPr>
            <p:nvPr/>
          </p:nvSpPr>
          <p:spPr bwMode="auto">
            <a:xfrm>
              <a:off x="3872608" y="4695092"/>
              <a:ext cx="190500" cy="273050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5673" name="Object 73"/>
            <p:cNvGraphicFramePr>
              <a:graphicFrameLocks noChangeAspect="1"/>
            </p:cNvGraphicFramePr>
            <p:nvPr/>
          </p:nvGraphicFramePr>
          <p:xfrm>
            <a:off x="2231133" y="4652229"/>
            <a:ext cx="3876675" cy="684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85" name="Equation" r:id="rId6" imgW="2590800" imgH="457200" progId="Equation.3">
                    <p:embed/>
                  </p:oleObj>
                </mc:Choice>
                <mc:Fallback>
                  <p:oleObj name="Equation" r:id="rId6" imgW="2590800" imgH="457200" progId="Equation.3">
                    <p:embed/>
                    <p:pic>
                      <p:nvPicPr>
                        <p:cNvPr id="0" name="Picture 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31133" y="4652229"/>
                          <a:ext cx="3876675" cy="6842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5680" name="Textfeld 19"/>
          <p:cNvSpPr txBox="1">
            <a:spLocks noChangeArrowheads="1"/>
          </p:cNvSpPr>
          <p:nvPr/>
        </p:nvSpPr>
        <p:spPr bwMode="auto">
          <a:xfrm>
            <a:off x="6784975" y="3211513"/>
            <a:ext cx="1722438" cy="368300"/>
          </a:xfrm>
          <a:prstGeom prst="rect">
            <a:avLst/>
          </a:prstGeom>
          <a:solidFill>
            <a:srgbClr val="0EEF0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beam diameter</a:t>
            </a:r>
          </a:p>
        </p:txBody>
      </p:sp>
      <p:sp>
        <p:nvSpPr>
          <p:cNvPr id="25681" name="Textfeld 20"/>
          <p:cNvSpPr txBox="1">
            <a:spLocks noChangeArrowheads="1"/>
          </p:cNvSpPr>
          <p:nvPr/>
        </p:nvSpPr>
        <p:spPr bwMode="auto">
          <a:xfrm>
            <a:off x="6932613" y="3643313"/>
            <a:ext cx="1427162" cy="3683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temperature</a:t>
            </a:r>
          </a:p>
        </p:txBody>
      </p:sp>
      <p:cxnSp>
        <p:nvCxnSpPr>
          <p:cNvPr id="22" name="Gerade Verbindung mit Pfeil 21"/>
          <p:cNvCxnSpPr/>
          <p:nvPr/>
        </p:nvCxnSpPr>
        <p:spPr>
          <a:xfrm flipV="1">
            <a:off x="4321175" y="2093913"/>
            <a:ext cx="614363" cy="431800"/>
          </a:xfrm>
          <a:prstGeom prst="straightConnector1">
            <a:avLst/>
          </a:prstGeom>
          <a:ln w="38100">
            <a:solidFill>
              <a:srgbClr val="FFFF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83" name="Textfeld 22"/>
          <p:cNvSpPr txBox="1">
            <a:spLocks noChangeArrowheads="1"/>
          </p:cNvSpPr>
          <p:nvPr/>
        </p:nvSpPr>
        <p:spPr bwMode="auto">
          <a:xfrm>
            <a:off x="5013325" y="1701800"/>
            <a:ext cx="3705225" cy="646113"/>
          </a:xfrm>
          <a:prstGeom prst="rect">
            <a:avLst/>
          </a:prstGeom>
          <a:solidFill>
            <a:srgbClr val="FFFF66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>
                <a:sym typeface="Symbol" pitchFamily="18" charset="2"/>
              </a:rPr>
              <a:t>=0 possible for some materials, e.g. silicon (@ 18 and 125 K)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13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Thermal noise in GW detectors</a:t>
            </a:r>
          </a:p>
        </p:txBody>
      </p:sp>
      <p:sp>
        <p:nvSpPr>
          <p:cNvPr id="2680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a reminder of bulk thermal noise</a:t>
            </a:r>
          </a:p>
          <a:p>
            <a:endParaRPr lang="de-DE" smtClean="0"/>
          </a:p>
          <a:p>
            <a:endParaRPr lang="de-DE" smtClean="0"/>
          </a:p>
          <a:p>
            <a:endParaRPr lang="de-DE" smtClean="0"/>
          </a:p>
          <a:p>
            <a:endParaRPr lang="de-DE" smtClean="0"/>
          </a:p>
          <a:p>
            <a:endParaRPr lang="de-DE" smtClean="0"/>
          </a:p>
          <a:p>
            <a:endParaRPr lang="de-DE" smtClean="0"/>
          </a:p>
          <a:p>
            <a:endParaRPr lang="de-DE" smtClean="0"/>
          </a:p>
          <a:p>
            <a:endParaRPr lang="de-DE" smtClean="0"/>
          </a:p>
          <a:p>
            <a:endParaRPr lang="de-DE" smtClean="0"/>
          </a:p>
          <a:p>
            <a:endParaRPr lang="de-DE" smtClean="0"/>
          </a:p>
          <a:p>
            <a:r>
              <a:rPr lang="de-DE" smtClean="0"/>
              <a:t>similar with thermo-optical noise and finite corrections</a:t>
            </a:r>
          </a:p>
          <a:p>
            <a:endParaRPr lang="de-DE" smtClean="0"/>
          </a:p>
          <a:p>
            <a:endParaRPr lang="de-DE" smtClean="0"/>
          </a:p>
          <a:p>
            <a:endParaRPr lang="de-DE" smtClean="0"/>
          </a:p>
          <a:p>
            <a:endParaRPr lang="de-DE" smtClean="0"/>
          </a:p>
          <a:p>
            <a:endParaRPr lang="de-DE" smtClean="0"/>
          </a:p>
          <a:p>
            <a:endParaRPr lang="de-DE" smtClean="0"/>
          </a:p>
          <a:p>
            <a:endParaRPr lang="de-DE" smtClean="0"/>
          </a:p>
          <a:p>
            <a:endParaRPr lang="de-DE" smtClean="0"/>
          </a:p>
          <a:p>
            <a:pPr marL="457200" lvl="1" indent="0">
              <a:buFontTx/>
              <a:buNone/>
            </a:pPr>
            <a:endParaRPr lang="de-DE" smtClean="0"/>
          </a:p>
          <a:p>
            <a:pPr marL="457200" lvl="1" indent="0">
              <a:buFontTx/>
              <a:buNone/>
            </a:pPr>
            <a:endParaRPr lang="de-DE" smtClean="0"/>
          </a:p>
        </p:txBody>
      </p:sp>
      <p:sp>
        <p:nvSpPr>
          <p:cNvPr id="26808" name="Rectangle 20"/>
          <p:cNvSpPr>
            <a:spLocks noChangeArrowheads="1"/>
          </p:cNvSpPr>
          <p:nvPr/>
        </p:nvSpPr>
        <p:spPr bwMode="auto">
          <a:xfrm>
            <a:off x="3636963" y="4621213"/>
            <a:ext cx="174625" cy="36671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809" name="Rectangle 41"/>
          <p:cNvSpPr>
            <a:spLocks noChangeArrowheads="1"/>
          </p:cNvSpPr>
          <p:nvPr/>
        </p:nvSpPr>
        <p:spPr bwMode="auto">
          <a:xfrm>
            <a:off x="2273300" y="2565400"/>
            <a:ext cx="282575" cy="641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810" name="Rectangle 40"/>
          <p:cNvSpPr>
            <a:spLocks noChangeArrowheads="1"/>
          </p:cNvSpPr>
          <p:nvPr/>
        </p:nvSpPr>
        <p:spPr bwMode="auto">
          <a:xfrm>
            <a:off x="2573338" y="2565400"/>
            <a:ext cx="2125662" cy="6286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811" name="Rectangle 39"/>
          <p:cNvSpPr>
            <a:spLocks noChangeArrowheads="1"/>
          </p:cNvSpPr>
          <p:nvPr/>
        </p:nvSpPr>
        <p:spPr bwMode="auto">
          <a:xfrm>
            <a:off x="1916113" y="2587625"/>
            <a:ext cx="273050" cy="261938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812" name="Rectangle 20"/>
          <p:cNvSpPr>
            <a:spLocks noChangeArrowheads="1"/>
          </p:cNvSpPr>
          <p:nvPr/>
        </p:nvSpPr>
        <p:spPr bwMode="auto">
          <a:xfrm>
            <a:off x="3043238" y="4610100"/>
            <a:ext cx="169862" cy="36512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813" name="Rectangle 24"/>
          <p:cNvSpPr>
            <a:spLocks noChangeArrowheads="1"/>
          </p:cNvSpPr>
          <p:nvPr/>
        </p:nvSpPr>
        <p:spPr bwMode="auto">
          <a:xfrm>
            <a:off x="2230438" y="4808538"/>
            <a:ext cx="260350" cy="2873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814" name="Rectangle 19"/>
          <p:cNvSpPr>
            <a:spLocks noChangeArrowheads="1"/>
          </p:cNvSpPr>
          <p:nvPr/>
        </p:nvSpPr>
        <p:spPr bwMode="auto">
          <a:xfrm>
            <a:off x="2312988" y="4524375"/>
            <a:ext cx="260350" cy="2857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815" name="Rectangle 18"/>
          <p:cNvSpPr>
            <a:spLocks noChangeArrowheads="1"/>
          </p:cNvSpPr>
          <p:nvPr/>
        </p:nvSpPr>
        <p:spPr bwMode="auto">
          <a:xfrm>
            <a:off x="1955800" y="4505325"/>
            <a:ext cx="212725" cy="287338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816" name="Rectangle 6"/>
          <p:cNvSpPr txBox="1">
            <a:spLocks noChangeArrowheads="1"/>
          </p:cNvSpPr>
          <p:nvPr/>
        </p:nvSpPr>
        <p:spPr bwMode="auto">
          <a:xfrm>
            <a:off x="684213" y="1960563"/>
            <a:ext cx="8243887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lang="en-GB" sz="2000">
                <a:latin typeface="Verdana" pitchFamily="34" charset="0"/>
              </a:rPr>
              <a:t>Thermo-elastic noise: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GB" sz="2000">
              <a:latin typeface="Trebuchet MS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GB" sz="2000">
              <a:latin typeface="Trebuchet MS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GB" sz="2000">
              <a:latin typeface="Trebuchet MS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GB" sz="2000">
              <a:latin typeface="Trebuchet MS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GB" sz="1000">
              <a:latin typeface="Trebuchet MS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lang="en-GB" sz="2000">
                <a:latin typeface="Verdana" pitchFamily="34" charset="0"/>
              </a:rPr>
              <a:t>Brownian thermal noise:</a:t>
            </a:r>
          </a:p>
        </p:txBody>
      </p:sp>
      <p:graphicFrame>
        <p:nvGraphicFramePr>
          <p:cNvPr id="26801" name="Object 177"/>
          <p:cNvGraphicFramePr>
            <a:graphicFrameLocks noChangeAspect="1"/>
          </p:cNvGraphicFramePr>
          <p:nvPr/>
        </p:nvGraphicFramePr>
        <p:xfrm>
          <a:off x="622300" y="4473575"/>
          <a:ext cx="3517900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1" name="Formel" r:id="rId4" imgW="2361960" imgH="444240" progId="Equation.3">
                  <p:embed/>
                </p:oleObj>
              </mc:Choice>
              <mc:Fallback>
                <p:oleObj name="Formel" r:id="rId4" imgW="2361960" imgH="444240" progId="Equation.3">
                  <p:embed/>
                  <p:pic>
                    <p:nvPicPr>
                      <p:cNvPr id="0" name="Picture 1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" y="4473575"/>
                        <a:ext cx="3517900" cy="66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802" name="Object 178"/>
          <p:cNvGraphicFramePr>
            <a:graphicFrameLocks noChangeAspect="1"/>
          </p:cNvGraphicFramePr>
          <p:nvPr/>
        </p:nvGraphicFramePr>
        <p:xfrm>
          <a:off x="533400" y="2540000"/>
          <a:ext cx="4121150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2" name="Formel" r:id="rId6" imgW="2743200" imgH="457200" progId="Equation.3">
                  <p:embed/>
                </p:oleObj>
              </mc:Choice>
              <mc:Fallback>
                <p:oleObj name="Formel" r:id="rId6" imgW="2743200" imgH="457200" progId="Equation.3">
                  <p:embed/>
                  <p:pic>
                    <p:nvPicPr>
                      <p:cNvPr id="0" name="Picture 1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540000"/>
                        <a:ext cx="4121150" cy="687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803" name="Object 179"/>
          <p:cNvGraphicFramePr>
            <a:graphicFrameLocks noChangeAspect="1"/>
          </p:cNvGraphicFramePr>
          <p:nvPr/>
        </p:nvGraphicFramePr>
        <p:xfrm>
          <a:off x="5535613" y="2838450"/>
          <a:ext cx="320675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3" name="Formel" r:id="rId8" imgW="3238500" imgH="584200" progId="Equation.3">
                  <p:embed/>
                </p:oleObj>
              </mc:Choice>
              <mc:Fallback>
                <p:oleObj name="Formel" r:id="rId8" imgW="3238500" imgH="584200" progId="Equation.3">
                  <p:embed/>
                  <p:pic>
                    <p:nvPicPr>
                      <p:cNvPr id="0" name="Picture 1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5613" y="2838450"/>
                        <a:ext cx="3206750" cy="579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804" name="Object 180"/>
          <p:cNvGraphicFramePr>
            <a:graphicFrameLocks noChangeAspect="1"/>
          </p:cNvGraphicFramePr>
          <p:nvPr/>
        </p:nvGraphicFramePr>
        <p:xfrm>
          <a:off x="5514975" y="2324100"/>
          <a:ext cx="3030538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4" name="Formel" r:id="rId10" imgW="3035300" imgH="533400" progId="Equation.3">
                  <p:embed/>
                </p:oleObj>
              </mc:Choice>
              <mc:Fallback>
                <p:oleObj name="Formel" r:id="rId10" imgW="3035300" imgH="533400" progId="Equation.3">
                  <p:embed/>
                  <p:pic>
                    <p:nvPicPr>
                      <p:cNvPr id="0" name="Picture 1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4975" y="2324100"/>
                        <a:ext cx="3030538" cy="531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805" name="Object 181"/>
          <p:cNvGraphicFramePr>
            <a:graphicFrameLocks noChangeAspect="1"/>
          </p:cNvGraphicFramePr>
          <p:nvPr/>
        </p:nvGraphicFramePr>
        <p:xfrm>
          <a:off x="6469063" y="3514725"/>
          <a:ext cx="1204912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5" name="Formel" r:id="rId12" imgW="1612900" imgH="495300" progId="Equation.3">
                  <p:embed/>
                </p:oleObj>
              </mc:Choice>
              <mc:Fallback>
                <p:oleObj name="Formel" r:id="rId12" imgW="1612900" imgH="495300" progId="Equation.3">
                  <p:embed/>
                  <p:pic>
                    <p:nvPicPr>
                      <p:cNvPr id="0" name="Picture 1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9063" y="3514725"/>
                        <a:ext cx="1204912" cy="371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817" name="Textfeld 37"/>
          <p:cNvSpPr txBox="1">
            <a:spLocks noChangeArrowheads="1"/>
          </p:cNvSpPr>
          <p:nvPr/>
        </p:nvSpPr>
        <p:spPr bwMode="auto">
          <a:xfrm>
            <a:off x="6784975" y="4140200"/>
            <a:ext cx="1722438" cy="368300"/>
          </a:xfrm>
          <a:prstGeom prst="rect">
            <a:avLst/>
          </a:prstGeom>
          <a:solidFill>
            <a:srgbClr val="0EEF0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beam diameter</a:t>
            </a:r>
          </a:p>
        </p:txBody>
      </p:sp>
      <p:sp>
        <p:nvSpPr>
          <p:cNvPr id="26818" name="Textfeld 38"/>
          <p:cNvSpPr txBox="1">
            <a:spLocks noChangeArrowheads="1"/>
          </p:cNvSpPr>
          <p:nvPr/>
        </p:nvSpPr>
        <p:spPr bwMode="auto">
          <a:xfrm>
            <a:off x="6932613" y="4572000"/>
            <a:ext cx="1427162" cy="369888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temperature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14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2057400" y="2058988"/>
            <a:ext cx="503555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4000" dirty="0">
                <a:latin typeface="+mj-lt"/>
                <a:cs typeface="+mn-cs"/>
              </a:rPr>
              <a:t>Material </a:t>
            </a:r>
            <a:r>
              <a:rPr lang="de-DE" sz="4000" dirty="0" err="1">
                <a:latin typeface="+mj-lt"/>
                <a:cs typeface="+mn-cs"/>
              </a:rPr>
              <a:t>properties</a:t>
            </a:r>
            <a:endParaRPr lang="de-DE" sz="4000" dirty="0">
              <a:latin typeface="+mj-lt"/>
              <a:cs typeface="+mn-cs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15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Overview of material properties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mechanical</a:t>
            </a:r>
            <a:r>
              <a:rPr lang="de-DE" dirty="0" smtClean="0"/>
              <a:t> </a:t>
            </a:r>
            <a:r>
              <a:rPr lang="de-DE" dirty="0" err="1" smtClean="0"/>
              <a:t>properties</a:t>
            </a:r>
            <a:endParaRPr lang="de-DE" dirty="0" smtClean="0"/>
          </a:p>
          <a:p>
            <a:pPr>
              <a:defRPr/>
            </a:pPr>
            <a:endParaRPr lang="de-DE" dirty="0" smtClean="0"/>
          </a:p>
          <a:p>
            <a:pPr marL="0" indent="0">
              <a:buFontTx/>
              <a:buNone/>
              <a:defRPr/>
            </a:pPr>
            <a:r>
              <a:rPr lang="de-DE" dirty="0"/>
              <a:t>	</a:t>
            </a:r>
            <a:r>
              <a:rPr lang="de-DE" dirty="0" err="1" smtClean="0"/>
              <a:t>basic</a:t>
            </a:r>
            <a:r>
              <a:rPr lang="de-DE" dirty="0" smtClean="0"/>
              <a:t> </a:t>
            </a:r>
            <a:r>
              <a:rPr lang="de-DE" dirty="0" err="1" smtClean="0"/>
              <a:t>property</a:t>
            </a:r>
            <a:r>
              <a:rPr lang="de-DE" dirty="0" smtClean="0"/>
              <a:t>: </a:t>
            </a:r>
            <a:r>
              <a:rPr lang="de-DE" dirty="0" err="1" smtClean="0"/>
              <a:t>strength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material (</a:t>
            </a:r>
            <a:r>
              <a:rPr lang="de-DE" dirty="0" err="1" smtClean="0"/>
              <a:t>especially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					</a:t>
            </a:r>
            <a:r>
              <a:rPr lang="de-DE" dirty="0" err="1" smtClean="0"/>
              <a:t>suspension</a:t>
            </a:r>
            <a:r>
              <a:rPr lang="de-DE" dirty="0" smtClean="0"/>
              <a:t> </a:t>
            </a:r>
            <a:r>
              <a:rPr lang="de-DE" dirty="0" err="1" smtClean="0"/>
              <a:t>elements</a:t>
            </a:r>
            <a:r>
              <a:rPr lang="de-DE" dirty="0" smtClean="0"/>
              <a:t>)</a:t>
            </a:r>
            <a:endParaRPr lang="de-DE" dirty="0"/>
          </a:p>
        </p:txBody>
      </p:sp>
      <p:grpSp>
        <p:nvGrpSpPr>
          <p:cNvPr id="40963" name="Gruppieren 7"/>
          <p:cNvGrpSpPr>
            <a:grpSpLocks/>
          </p:cNvGrpSpPr>
          <p:nvPr/>
        </p:nvGrpSpPr>
        <p:grpSpPr bwMode="auto">
          <a:xfrm>
            <a:off x="2916238" y="3141663"/>
            <a:ext cx="4079875" cy="2719387"/>
            <a:chOff x="3707904" y="2909094"/>
            <a:chExt cx="4079875" cy="2719387"/>
          </a:xfrm>
        </p:grpSpPr>
        <p:pic>
          <p:nvPicPr>
            <p:cNvPr id="40964" name="Picture 33" descr="IMG_0057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4388148" y="2228850"/>
              <a:ext cx="2719387" cy="4079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65" name="Textfeld 5"/>
            <p:cNvSpPr txBox="1">
              <a:spLocks noChangeArrowheads="1"/>
            </p:cNvSpPr>
            <p:nvPr/>
          </p:nvSpPr>
          <p:spPr bwMode="auto">
            <a:xfrm>
              <a:off x="6419627" y="5259148"/>
              <a:ext cx="13681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>
                  <a:solidFill>
                    <a:schemeClr val="bg1"/>
                  </a:solidFill>
                </a:rPr>
                <a:t>[IGR Glasgow]</a:t>
              </a:r>
            </a:p>
          </p:txBody>
        </p:sp>
      </p:grp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16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Overview of material properties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mechanical</a:t>
            </a:r>
            <a:r>
              <a:rPr lang="de-DE" dirty="0" smtClean="0"/>
              <a:t> </a:t>
            </a:r>
            <a:r>
              <a:rPr lang="de-DE" dirty="0" err="1" smtClean="0"/>
              <a:t>properties</a:t>
            </a:r>
            <a:endParaRPr lang="de-DE" dirty="0" smtClean="0"/>
          </a:p>
          <a:p>
            <a:pPr>
              <a:defRPr/>
            </a:pPr>
            <a:endParaRPr lang="de-DE" dirty="0" smtClean="0"/>
          </a:p>
          <a:p>
            <a:pPr marL="0" indent="0">
              <a:buFontTx/>
              <a:buNone/>
              <a:defRPr/>
            </a:pPr>
            <a:r>
              <a:rPr lang="de-DE" dirty="0"/>
              <a:t>	</a:t>
            </a:r>
            <a:r>
              <a:rPr lang="de-DE" dirty="0" err="1" smtClean="0"/>
              <a:t>Young‘s</a:t>
            </a:r>
            <a:r>
              <a:rPr lang="de-DE" dirty="0" smtClean="0"/>
              <a:t> </a:t>
            </a:r>
            <a:r>
              <a:rPr lang="de-DE" dirty="0" err="1" smtClean="0"/>
              <a:t>modulus</a:t>
            </a:r>
            <a:r>
              <a:rPr lang="de-DE" dirty="0" smtClean="0"/>
              <a:t>, </a:t>
            </a:r>
            <a:r>
              <a:rPr lang="de-DE" dirty="0" err="1" smtClean="0"/>
              <a:t>Poisson</a:t>
            </a:r>
            <a:r>
              <a:rPr lang="de-DE" dirty="0" smtClean="0"/>
              <a:t> </a:t>
            </a:r>
            <a:r>
              <a:rPr lang="de-DE" dirty="0" err="1" smtClean="0"/>
              <a:t>ratio</a:t>
            </a:r>
            <a:endParaRPr lang="de-DE" dirty="0" smtClean="0"/>
          </a:p>
          <a:p>
            <a:pPr marL="0" indent="0">
              <a:buFontTx/>
              <a:buNone/>
              <a:defRPr/>
            </a:pPr>
            <a:r>
              <a:rPr lang="de-DE" dirty="0"/>
              <a:t>	</a:t>
            </a:r>
            <a:r>
              <a:rPr lang="de-DE" dirty="0" err="1" smtClean="0"/>
              <a:t>mass</a:t>
            </a:r>
            <a:r>
              <a:rPr lang="de-DE" dirty="0" smtClean="0"/>
              <a:t> </a:t>
            </a:r>
            <a:r>
              <a:rPr lang="de-DE" dirty="0" err="1" smtClean="0"/>
              <a:t>density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material</a:t>
            </a:r>
          </a:p>
          <a:p>
            <a:pPr marL="0" indent="0">
              <a:buFontTx/>
              <a:buNone/>
              <a:defRPr/>
            </a:pPr>
            <a:r>
              <a:rPr lang="de-DE" dirty="0"/>
              <a:t>	</a:t>
            </a:r>
            <a:endParaRPr lang="de-DE" dirty="0" smtClean="0"/>
          </a:p>
          <a:p>
            <a:pPr marL="0" indent="0">
              <a:buFontTx/>
              <a:buNone/>
              <a:defRPr/>
            </a:pPr>
            <a:r>
              <a:rPr lang="de-DE" dirty="0" smtClean="0"/>
              <a:t>	</a:t>
            </a:r>
            <a:r>
              <a:rPr lang="de-DE" dirty="0" err="1" smtClean="0"/>
              <a:t>available</a:t>
            </a:r>
            <a:r>
              <a:rPr lang="de-DE" dirty="0" smtClean="0"/>
              <a:t> </a:t>
            </a:r>
            <a:r>
              <a:rPr lang="de-DE" dirty="0" err="1" smtClean="0"/>
              <a:t>size</a:t>
            </a:r>
            <a:r>
              <a:rPr lang="de-DE" dirty="0" smtClean="0"/>
              <a:t> </a:t>
            </a:r>
          </a:p>
          <a:p>
            <a:pPr marL="0" indent="0">
              <a:buFontTx/>
              <a:buNone/>
              <a:defRPr/>
            </a:pPr>
            <a:r>
              <a:rPr lang="de-DE" dirty="0"/>
              <a:t>	</a:t>
            </a:r>
            <a:r>
              <a:rPr lang="de-DE" dirty="0" smtClean="0"/>
              <a:t>	(</a:t>
            </a:r>
            <a:r>
              <a:rPr lang="de-DE" dirty="0" err="1" smtClean="0"/>
              <a:t>growing</a:t>
            </a:r>
            <a:r>
              <a:rPr lang="de-DE" dirty="0" smtClean="0"/>
              <a:t> </a:t>
            </a:r>
            <a:r>
              <a:rPr lang="de-DE" dirty="0" err="1" smtClean="0"/>
              <a:t>methods</a:t>
            </a:r>
            <a:r>
              <a:rPr lang="de-DE" dirty="0" smtClean="0"/>
              <a:t>)</a:t>
            </a:r>
          </a:p>
          <a:p>
            <a:pPr marL="0" indent="0">
              <a:buFontTx/>
              <a:buNone/>
              <a:defRPr/>
            </a:pPr>
            <a:endParaRPr lang="de-DE" dirty="0" smtClean="0"/>
          </a:p>
          <a:p>
            <a:pPr marL="0" indent="0">
              <a:buFontTx/>
              <a:buNone/>
              <a:defRPr/>
            </a:pPr>
            <a:r>
              <a:rPr lang="de-DE" dirty="0" smtClean="0"/>
              <a:t>	</a:t>
            </a:r>
            <a:r>
              <a:rPr lang="de-DE" dirty="0" err="1" smtClean="0"/>
              <a:t>optimum</a:t>
            </a:r>
            <a:r>
              <a:rPr lang="de-DE" dirty="0" smtClean="0"/>
              <a:t> </a:t>
            </a:r>
            <a:r>
              <a:rPr lang="de-DE" dirty="0" err="1" smtClean="0"/>
              <a:t>crystal</a:t>
            </a:r>
            <a:r>
              <a:rPr lang="de-DE" dirty="0" smtClean="0"/>
              <a:t> </a:t>
            </a:r>
            <a:r>
              <a:rPr lang="de-DE" dirty="0" err="1" smtClean="0"/>
              <a:t>orientation</a:t>
            </a:r>
            <a:endParaRPr lang="de-DE" dirty="0"/>
          </a:p>
          <a:p>
            <a:pPr marL="0" indent="0">
              <a:buFontTx/>
              <a:buNone/>
              <a:defRPr/>
            </a:pPr>
            <a:endParaRPr lang="de-DE" dirty="0"/>
          </a:p>
          <a:p>
            <a:pPr marL="0" indent="0">
              <a:buFontTx/>
              <a:buNone/>
              <a:defRPr/>
            </a:pPr>
            <a:r>
              <a:rPr lang="de-DE" dirty="0" smtClean="0"/>
              <a:t>	</a:t>
            </a:r>
            <a:r>
              <a:rPr lang="de-DE" dirty="0" err="1" smtClean="0">
                <a:solidFill>
                  <a:srgbClr val="FF0000"/>
                </a:solidFill>
              </a:rPr>
              <a:t>mechanical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loss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to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determine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Brownian</a:t>
            </a:r>
            <a:r>
              <a:rPr lang="de-DE" dirty="0" smtClean="0">
                <a:solidFill>
                  <a:srgbClr val="FF0000"/>
                </a:solidFill>
              </a:rPr>
              <a:t> thermal </a:t>
            </a:r>
            <a:r>
              <a:rPr lang="de-DE" dirty="0" err="1" smtClean="0">
                <a:solidFill>
                  <a:srgbClr val="FF0000"/>
                </a:solidFill>
              </a:rPr>
              <a:t>noise</a:t>
            </a:r>
            <a:endParaRPr lang="de-DE" dirty="0" smtClean="0">
              <a:solidFill>
                <a:srgbClr val="FF00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de-DE" dirty="0">
                <a:solidFill>
                  <a:srgbClr val="FF0000"/>
                </a:solidFill>
              </a:rPr>
              <a:t>	</a:t>
            </a:r>
            <a:r>
              <a:rPr lang="de-DE" dirty="0" smtClean="0">
                <a:solidFill>
                  <a:srgbClr val="FF0000"/>
                </a:solidFill>
              </a:rPr>
              <a:t>(= </a:t>
            </a:r>
            <a:r>
              <a:rPr lang="de-DE" dirty="0" err="1" smtClean="0">
                <a:solidFill>
                  <a:srgbClr val="FF0000"/>
                </a:solidFill>
              </a:rPr>
              <a:t>main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focus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of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this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lecture</a:t>
            </a:r>
            <a:r>
              <a:rPr lang="de-DE" dirty="0" smtClean="0">
                <a:solidFill>
                  <a:srgbClr val="FF0000"/>
                </a:solidFill>
              </a:rPr>
              <a:t>)</a:t>
            </a:r>
            <a:endParaRPr lang="de-DE" dirty="0">
              <a:solidFill>
                <a:srgbClr val="FF0000"/>
              </a:solidFill>
            </a:endParaRPr>
          </a:p>
        </p:txBody>
      </p:sp>
      <p:grpSp>
        <p:nvGrpSpPr>
          <p:cNvPr id="41987" name="Gruppieren 4"/>
          <p:cNvGrpSpPr>
            <a:grpSpLocks/>
          </p:cNvGrpSpPr>
          <p:nvPr/>
        </p:nvGrpSpPr>
        <p:grpSpPr bwMode="auto">
          <a:xfrm>
            <a:off x="5399088" y="1125538"/>
            <a:ext cx="3494087" cy="2528887"/>
            <a:chOff x="5004048" y="2946705"/>
            <a:chExt cx="3494881" cy="2530293"/>
          </a:xfrm>
        </p:grpSpPr>
        <p:pic>
          <p:nvPicPr>
            <p:cNvPr id="41988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004048" y="2946705"/>
              <a:ext cx="3494881" cy="2530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89" name="Textfeld 3"/>
            <p:cNvSpPr txBox="1">
              <a:spLocks noChangeArrowheads="1"/>
            </p:cNvSpPr>
            <p:nvPr/>
          </p:nvSpPr>
          <p:spPr bwMode="auto">
            <a:xfrm>
              <a:off x="7612755" y="5169221"/>
              <a:ext cx="88492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>
                  <a:solidFill>
                    <a:schemeClr val="bg1"/>
                  </a:solidFill>
                </a:rPr>
                <a:t>[Wacker]</a:t>
              </a:r>
            </a:p>
          </p:txBody>
        </p:sp>
      </p:grp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17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Overview of material properties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thermal </a:t>
            </a:r>
            <a:r>
              <a:rPr lang="de-DE" dirty="0" err="1" smtClean="0"/>
              <a:t>properties</a:t>
            </a:r>
            <a:endParaRPr lang="de-DE" dirty="0" smtClean="0"/>
          </a:p>
          <a:p>
            <a:pPr lvl="1">
              <a:defRPr/>
            </a:pPr>
            <a:endParaRPr lang="de-DE" sz="1000" dirty="0" smtClean="0"/>
          </a:p>
          <a:p>
            <a:pPr lvl="1">
              <a:defRPr/>
            </a:pPr>
            <a:r>
              <a:rPr lang="de-DE" dirty="0" err="1" smtClean="0"/>
              <a:t>strongly</a:t>
            </a:r>
            <a:r>
              <a:rPr lang="de-DE" dirty="0" smtClean="0"/>
              <a:t> </a:t>
            </a:r>
            <a:r>
              <a:rPr lang="de-DE" dirty="0" err="1" smtClean="0"/>
              <a:t>temperature</a:t>
            </a:r>
            <a:r>
              <a:rPr lang="de-DE" dirty="0" smtClean="0"/>
              <a:t> </a:t>
            </a:r>
            <a:r>
              <a:rPr lang="de-DE" dirty="0" err="1" smtClean="0"/>
              <a:t>dependent</a:t>
            </a:r>
            <a:endParaRPr lang="de-DE" dirty="0" smtClean="0"/>
          </a:p>
          <a:p>
            <a:pPr lvl="1">
              <a:defRPr/>
            </a:pPr>
            <a:r>
              <a:rPr lang="de-DE" dirty="0" err="1" smtClean="0"/>
              <a:t>crystalline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r>
              <a:rPr lang="de-DE" dirty="0" smtClean="0"/>
              <a:t> </a:t>
            </a:r>
            <a:r>
              <a:rPr lang="de-DE" dirty="0" err="1" smtClean="0"/>
              <a:t>follow</a:t>
            </a:r>
            <a:r>
              <a:rPr lang="de-DE" dirty="0" smtClean="0"/>
              <a:t> „</a:t>
            </a:r>
            <a:r>
              <a:rPr lang="de-DE" dirty="0" err="1" smtClean="0"/>
              <a:t>basic</a:t>
            </a:r>
            <a:r>
              <a:rPr lang="de-DE" dirty="0" smtClean="0"/>
              <a:t>“ </a:t>
            </a:r>
            <a:r>
              <a:rPr lang="de-DE" dirty="0" err="1" smtClean="0"/>
              <a:t>thermodynamics</a:t>
            </a:r>
            <a:r>
              <a:rPr lang="de-DE" dirty="0" smtClean="0"/>
              <a:t> / </a:t>
            </a:r>
            <a:r>
              <a:rPr lang="de-DE" dirty="0" err="1" smtClean="0"/>
              <a:t>statistics</a:t>
            </a:r>
            <a:endParaRPr lang="de-DE" dirty="0" smtClean="0"/>
          </a:p>
          <a:p>
            <a:pPr marL="457200" lvl="1" indent="0">
              <a:buFontTx/>
              <a:buNone/>
              <a:defRPr/>
            </a:pPr>
            <a:r>
              <a:rPr lang="de-DE" dirty="0"/>
              <a:t>	</a:t>
            </a:r>
            <a:r>
              <a:rPr lang="de-DE" dirty="0" smtClean="0"/>
              <a:t>(Debye </a:t>
            </a:r>
            <a:r>
              <a:rPr lang="de-DE" dirty="0" err="1" smtClean="0"/>
              <a:t>theory</a:t>
            </a:r>
            <a:r>
              <a:rPr lang="de-DE" dirty="0" smtClean="0"/>
              <a:t>)</a:t>
            </a:r>
          </a:p>
          <a:p>
            <a:pPr marL="457200" lvl="1" indent="0">
              <a:buFontTx/>
              <a:buNone/>
              <a:defRPr/>
            </a:pPr>
            <a:endParaRPr lang="de-DE" dirty="0"/>
          </a:p>
          <a:p>
            <a:pPr lvl="1">
              <a:defRPr/>
            </a:pPr>
            <a:r>
              <a:rPr lang="de-DE" dirty="0" err="1" smtClean="0"/>
              <a:t>heat</a:t>
            </a:r>
            <a:r>
              <a:rPr lang="de-DE" dirty="0" smtClean="0"/>
              <a:t> </a:t>
            </a:r>
            <a:r>
              <a:rPr lang="de-DE" dirty="0" err="1" smtClean="0"/>
              <a:t>capacity</a:t>
            </a:r>
            <a:r>
              <a:rPr lang="de-DE" dirty="0" smtClean="0"/>
              <a:t> (~ T</a:t>
            </a:r>
            <a:r>
              <a:rPr lang="de-DE" baseline="30000" dirty="0" smtClean="0"/>
              <a:t>3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low</a:t>
            </a:r>
            <a:r>
              <a:rPr lang="de-DE" dirty="0" smtClean="0"/>
              <a:t> </a:t>
            </a:r>
            <a:r>
              <a:rPr lang="de-DE" dirty="0" err="1" smtClean="0"/>
              <a:t>temperatures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crystals</a:t>
            </a:r>
            <a:r>
              <a:rPr lang="de-DE" dirty="0" smtClean="0"/>
              <a:t>)</a:t>
            </a:r>
          </a:p>
          <a:p>
            <a:pPr lvl="1">
              <a:defRPr/>
            </a:pPr>
            <a:r>
              <a:rPr lang="de-DE" dirty="0" smtClean="0"/>
              <a:t>thermal </a:t>
            </a:r>
            <a:r>
              <a:rPr lang="de-DE" dirty="0" err="1" smtClean="0"/>
              <a:t>conductivity</a:t>
            </a:r>
            <a:r>
              <a:rPr lang="de-DE" dirty="0" smtClean="0"/>
              <a:t> (</a:t>
            </a:r>
            <a:r>
              <a:rPr lang="de-DE" dirty="0" err="1" smtClean="0"/>
              <a:t>removal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heat</a:t>
            </a:r>
            <a:r>
              <a:rPr lang="de-DE" dirty="0" smtClean="0"/>
              <a:t>!)</a:t>
            </a:r>
          </a:p>
          <a:p>
            <a:pPr lvl="1">
              <a:defRPr/>
            </a:pPr>
            <a:r>
              <a:rPr lang="de-DE" dirty="0" err="1" smtClean="0"/>
              <a:t>coefficient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thermal </a:t>
            </a:r>
            <a:r>
              <a:rPr lang="de-DE" dirty="0" err="1" smtClean="0"/>
              <a:t>expansion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18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Overview of material properties</a:t>
            </a:r>
          </a:p>
        </p:txBody>
      </p:sp>
      <p:sp>
        <p:nvSpPr>
          <p:cNvPr id="44034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thermal properties</a:t>
            </a:r>
          </a:p>
          <a:p>
            <a:endParaRPr lang="de-DE" sz="1000" smtClean="0"/>
          </a:p>
          <a:p>
            <a:pPr lvl="1"/>
            <a:r>
              <a:rPr lang="de-DE" smtClean="0"/>
              <a:t>thermal conductivity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0" y="2330450"/>
            <a:ext cx="4610100" cy="371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Freeform 5"/>
          <p:cNvSpPr>
            <a:spLocks/>
          </p:cNvSpPr>
          <p:nvPr/>
        </p:nvSpPr>
        <p:spPr bwMode="auto">
          <a:xfrm>
            <a:off x="1290638" y="2733675"/>
            <a:ext cx="3509962" cy="2792413"/>
          </a:xfrm>
          <a:custGeom>
            <a:avLst/>
            <a:gdLst>
              <a:gd name="T0" fmla="*/ 0 w 2211"/>
              <a:gd name="T1" fmla="*/ 2147483647 h 1759"/>
              <a:gd name="T2" fmla="*/ 148688388 w 2211"/>
              <a:gd name="T3" fmla="*/ 2147483647 h 1759"/>
              <a:gd name="T4" fmla="*/ 234373700 w 2211"/>
              <a:gd name="T5" fmla="*/ 2147483647 h 1759"/>
              <a:gd name="T6" fmla="*/ 405744225 w 2211"/>
              <a:gd name="T7" fmla="*/ 2147483647 h 1759"/>
              <a:gd name="T8" fmla="*/ 640119512 w 2211"/>
              <a:gd name="T9" fmla="*/ 2147483647 h 1759"/>
              <a:gd name="T10" fmla="*/ 874493311 w 2211"/>
              <a:gd name="T11" fmla="*/ 1849795299 h 1759"/>
              <a:gd name="T12" fmla="*/ 1131549098 w 2211"/>
              <a:gd name="T13" fmla="*/ 1209675278 h 1759"/>
              <a:gd name="T14" fmla="*/ 1474290148 w 2211"/>
              <a:gd name="T15" fmla="*/ 506552349 h 1759"/>
              <a:gd name="T16" fmla="*/ 1794350996 w 2211"/>
              <a:gd name="T17" fmla="*/ 120967538 h 1759"/>
              <a:gd name="T18" fmla="*/ 2048885834 w 2211"/>
              <a:gd name="T19" fmla="*/ 15120942 h 1759"/>
              <a:gd name="T20" fmla="*/ 2147483647 w 2211"/>
              <a:gd name="T21" fmla="*/ 57964407 h 1759"/>
              <a:gd name="T22" fmla="*/ 2147483647 w 2211"/>
              <a:gd name="T23" fmla="*/ 357862251 h 1759"/>
              <a:gd name="T24" fmla="*/ 2147483647 w 2211"/>
              <a:gd name="T25" fmla="*/ 698084205 h 1759"/>
              <a:gd name="T26" fmla="*/ 2147483647 w 2211"/>
              <a:gd name="T27" fmla="*/ 1295360582 h 1759"/>
              <a:gd name="T28" fmla="*/ 2147483647 w 2211"/>
              <a:gd name="T29" fmla="*/ 2001004659 h 1759"/>
              <a:gd name="T30" fmla="*/ 2147483647 w 2211"/>
              <a:gd name="T31" fmla="*/ 2147483647 h 1759"/>
              <a:gd name="T32" fmla="*/ 2147483647 w 2211"/>
              <a:gd name="T33" fmla="*/ 2147483647 h 1759"/>
              <a:gd name="T34" fmla="*/ 2147483647 w 2211"/>
              <a:gd name="T35" fmla="*/ 2147483647 h 1759"/>
              <a:gd name="T36" fmla="*/ 2147483647 w 2211"/>
              <a:gd name="T37" fmla="*/ 2147483647 h 175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211"/>
              <a:gd name="T58" fmla="*/ 0 h 1759"/>
              <a:gd name="T59" fmla="*/ 2211 w 2211"/>
              <a:gd name="T60" fmla="*/ 1759 h 175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211" h="1759">
                <a:moveTo>
                  <a:pt x="0" y="1759"/>
                </a:moveTo>
                <a:cubicBezTo>
                  <a:pt x="22" y="1703"/>
                  <a:pt x="44" y="1648"/>
                  <a:pt x="59" y="1590"/>
                </a:cubicBezTo>
                <a:cubicBezTo>
                  <a:pt x="74" y="1532"/>
                  <a:pt x="76" y="1474"/>
                  <a:pt x="93" y="1412"/>
                </a:cubicBezTo>
                <a:cubicBezTo>
                  <a:pt x="110" y="1350"/>
                  <a:pt x="134" y="1289"/>
                  <a:pt x="161" y="1217"/>
                </a:cubicBezTo>
                <a:cubicBezTo>
                  <a:pt x="188" y="1145"/>
                  <a:pt x="223" y="1060"/>
                  <a:pt x="254" y="980"/>
                </a:cubicBezTo>
                <a:cubicBezTo>
                  <a:pt x="285" y="900"/>
                  <a:pt x="315" y="817"/>
                  <a:pt x="347" y="734"/>
                </a:cubicBezTo>
                <a:cubicBezTo>
                  <a:pt x="379" y="651"/>
                  <a:pt x="409" y="569"/>
                  <a:pt x="449" y="480"/>
                </a:cubicBezTo>
                <a:cubicBezTo>
                  <a:pt x="489" y="391"/>
                  <a:pt x="541" y="273"/>
                  <a:pt x="585" y="201"/>
                </a:cubicBezTo>
                <a:cubicBezTo>
                  <a:pt x="629" y="129"/>
                  <a:pt x="674" y="80"/>
                  <a:pt x="712" y="48"/>
                </a:cubicBezTo>
                <a:cubicBezTo>
                  <a:pt x="750" y="16"/>
                  <a:pt x="783" y="10"/>
                  <a:pt x="813" y="6"/>
                </a:cubicBezTo>
                <a:cubicBezTo>
                  <a:pt x="843" y="2"/>
                  <a:pt x="859" y="0"/>
                  <a:pt x="890" y="23"/>
                </a:cubicBezTo>
                <a:cubicBezTo>
                  <a:pt x="921" y="46"/>
                  <a:pt x="959" y="100"/>
                  <a:pt x="1000" y="142"/>
                </a:cubicBezTo>
                <a:cubicBezTo>
                  <a:pt x="1041" y="184"/>
                  <a:pt x="1084" y="215"/>
                  <a:pt x="1135" y="277"/>
                </a:cubicBezTo>
                <a:cubicBezTo>
                  <a:pt x="1186" y="339"/>
                  <a:pt x="1246" y="428"/>
                  <a:pt x="1305" y="514"/>
                </a:cubicBezTo>
                <a:cubicBezTo>
                  <a:pt x="1364" y="600"/>
                  <a:pt x="1429" y="714"/>
                  <a:pt x="1491" y="794"/>
                </a:cubicBezTo>
                <a:cubicBezTo>
                  <a:pt x="1553" y="874"/>
                  <a:pt x="1611" y="925"/>
                  <a:pt x="1677" y="997"/>
                </a:cubicBezTo>
                <a:cubicBezTo>
                  <a:pt x="1743" y="1069"/>
                  <a:pt x="1828" y="1158"/>
                  <a:pt x="1889" y="1226"/>
                </a:cubicBezTo>
                <a:cubicBezTo>
                  <a:pt x="1950" y="1294"/>
                  <a:pt x="1989" y="1346"/>
                  <a:pt x="2042" y="1404"/>
                </a:cubicBezTo>
                <a:cubicBezTo>
                  <a:pt x="2095" y="1462"/>
                  <a:pt x="2186" y="1542"/>
                  <a:pt x="2211" y="1573"/>
                </a:cubicBezTo>
              </a:path>
            </a:pathLst>
          </a:custGeom>
          <a:noFill/>
          <a:ln w="28575" cap="flat" cmpd="sng">
            <a:solidFill>
              <a:schemeClr val="hlink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037" name="Line 11"/>
          <p:cNvSpPr>
            <a:spLocks noChangeShapeType="1"/>
          </p:cNvSpPr>
          <p:nvPr/>
        </p:nvSpPr>
        <p:spPr bwMode="auto">
          <a:xfrm>
            <a:off x="2635250" y="2932113"/>
            <a:ext cx="0" cy="1438275"/>
          </a:xfrm>
          <a:prstGeom prst="line">
            <a:avLst/>
          </a:prstGeom>
          <a:noFill/>
          <a:ln w="38100">
            <a:solidFill>
              <a:srgbClr val="0000FF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flipV="1">
            <a:off x="2703513" y="2703513"/>
            <a:ext cx="3119437" cy="1049337"/>
          </a:xfrm>
          <a:prstGeom prst="line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9" name="Text Box 14"/>
          <p:cNvSpPr txBox="1">
            <a:spLocks noChangeArrowheads="1"/>
          </p:cNvSpPr>
          <p:nvPr/>
        </p:nvSpPr>
        <p:spPr bwMode="auto">
          <a:xfrm>
            <a:off x="5903913" y="2193925"/>
            <a:ext cx="2989262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lang="en-GB">
                <a:latin typeface="Trebuchet MS" pitchFamily="34" charset="0"/>
              </a:rPr>
              <a:t>increasing impurity </a:t>
            </a:r>
          </a:p>
          <a:p>
            <a:pPr marL="342900" indent="-342900">
              <a:buFont typeface="Wingdings" pitchFamily="2" charset="2"/>
              <a:buNone/>
            </a:pPr>
            <a:r>
              <a:rPr lang="en-GB">
                <a:latin typeface="Trebuchet MS" pitchFamily="34" charset="0"/>
              </a:rPr>
              <a:t>concentration (scattering</a:t>
            </a:r>
          </a:p>
          <a:p>
            <a:pPr marL="342900" indent="-342900">
              <a:buFont typeface="Wingdings" pitchFamily="2" charset="2"/>
              <a:buNone/>
            </a:pPr>
            <a:r>
              <a:rPr lang="en-GB">
                <a:latin typeface="Trebuchet MS" pitchFamily="34" charset="0"/>
              </a:rPr>
              <a:t>of phonons on impurities)</a:t>
            </a:r>
          </a:p>
          <a:p>
            <a:pPr marL="342900" indent="-342900">
              <a:buFont typeface="Wingdings" pitchFamily="2" charset="2"/>
              <a:buNone/>
            </a:pPr>
            <a:r>
              <a:rPr lang="en-GB">
                <a:latin typeface="Trebuchet MS" pitchFamily="34" charset="0"/>
              </a:rPr>
              <a:t>+ size effects (boundary scattering)</a:t>
            </a:r>
          </a:p>
        </p:txBody>
      </p:sp>
      <p:sp>
        <p:nvSpPr>
          <p:cNvPr id="44040" name="Line 15"/>
          <p:cNvSpPr>
            <a:spLocks noChangeShapeType="1"/>
          </p:cNvSpPr>
          <p:nvPr/>
        </p:nvSpPr>
        <p:spPr bwMode="auto">
          <a:xfrm>
            <a:off x="1747838" y="4370388"/>
            <a:ext cx="538162" cy="604837"/>
          </a:xfrm>
          <a:prstGeom prst="line">
            <a:avLst/>
          </a:prstGeom>
          <a:noFill/>
          <a:ln w="38100">
            <a:solidFill>
              <a:srgbClr val="00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041" name="Line 17"/>
          <p:cNvSpPr>
            <a:spLocks noChangeShapeType="1"/>
          </p:cNvSpPr>
          <p:nvPr/>
        </p:nvSpPr>
        <p:spPr bwMode="auto">
          <a:xfrm>
            <a:off x="2273300" y="4746625"/>
            <a:ext cx="3427413" cy="255588"/>
          </a:xfrm>
          <a:prstGeom prst="line">
            <a:avLst/>
          </a:prstGeom>
          <a:noFill/>
          <a:ln w="12700">
            <a:solidFill>
              <a:srgbClr val="0066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2" name="Text Box 18"/>
          <p:cNvSpPr txBox="1">
            <a:spLocks noChangeArrowheads="1"/>
          </p:cNvSpPr>
          <p:nvPr/>
        </p:nvSpPr>
        <p:spPr bwMode="auto">
          <a:xfrm>
            <a:off x="5864225" y="4787900"/>
            <a:ext cx="26971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lang="en-GB">
                <a:latin typeface="Trebuchet MS" pitchFamily="34" charset="0"/>
              </a:rPr>
              <a:t>not enough phonons left</a:t>
            </a:r>
          </a:p>
          <a:p>
            <a:pPr marL="342900" indent="-342900">
              <a:buFont typeface="Wingdings" pitchFamily="2" charset="2"/>
              <a:buNone/>
            </a:pPr>
            <a:r>
              <a:rPr lang="en-GB">
                <a:latin typeface="Trebuchet MS" pitchFamily="34" charset="0"/>
              </a:rPr>
              <a:t>to carry heat</a:t>
            </a:r>
          </a:p>
          <a:p>
            <a:pPr marL="342900" indent="-342900">
              <a:buFont typeface="Wingdings" pitchFamily="2" charset="2"/>
              <a:buNone/>
            </a:pPr>
            <a:endParaRPr lang="en-GB">
              <a:latin typeface="Trebuchet MS" pitchFamily="34" charset="0"/>
            </a:endParaRPr>
          </a:p>
          <a:p>
            <a:pPr marL="342900" indent="-342900">
              <a:buFont typeface="Wingdings" pitchFamily="2" charset="2"/>
              <a:buNone/>
            </a:pPr>
            <a:endParaRPr lang="en-GB" sz="1200">
              <a:latin typeface="Trebuchet MS" pitchFamily="34" charset="0"/>
            </a:endParaRPr>
          </a:p>
        </p:txBody>
      </p:sp>
      <p:sp>
        <p:nvSpPr>
          <p:cNvPr id="44043" name="Text Box 19"/>
          <p:cNvSpPr txBox="1">
            <a:spLocks noChangeArrowheads="1"/>
          </p:cNvSpPr>
          <p:nvPr/>
        </p:nvSpPr>
        <p:spPr bwMode="auto">
          <a:xfrm rot="-5400000">
            <a:off x="4922837" y="5364163"/>
            <a:ext cx="1039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lang="en-GB" sz="1200">
                <a:latin typeface="Trebuchet MS" pitchFamily="34" charset="0"/>
              </a:rPr>
              <a:t>[Touloukian]</a:t>
            </a:r>
          </a:p>
        </p:txBody>
      </p:sp>
      <p:sp>
        <p:nvSpPr>
          <p:cNvPr id="44044" name="Textfeld 14"/>
          <p:cNvSpPr txBox="1">
            <a:spLocks noChangeArrowheads="1"/>
          </p:cNvSpPr>
          <p:nvPr/>
        </p:nvSpPr>
        <p:spPr bwMode="auto">
          <a:xfrm rot="-5400000">
            <a:off x="-135731" y="2983707"/>
            <a:ext cx="1387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log scale </a:t>
            </a:r>
            <a:r>
              <a:rPr lang="de-DE">
                <a:sym typeface="Symbol" pitchFamily="18" charset="2"/>
              </a:rPr>
              <a:t></a:t>
            </a:r>
            <a:endParaRPr lang="de-DE"/>
          </a:p>
        </p:txBody>
      </p:sp>
      <p:sp>
        <p:nvSpPr>
          <p:cNvPr id="44045" name="Textfeld 15"/>
          <p:cNvSpPr txBox="1">
            <a:spLocks noChangeArrowheads="1"/>
          </p:cNvSpPr>
          <p:nvPr/>
        </p:nvSpPr>
        <p:spPr bwMode="auto">
          <a:xfrm>
            <a:off x="3965575" y="6034088"/>
            <a:ext cx="1387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log scale </a:t>
            </a:r>
            <a:r>
              <a:rPr lang="de-DE">
                <a:sym typeface="Symbol" pitchFamily="18" charset="2"/>
              </a:rPr>
              <a:t></a:t>
            </a:r>
            <a:endParaRPr lang="de-DE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19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Overview</a:t>
            </a:r>
          </a:p>
        </p:txBody>
      </p:sp>
      <p:sp>
        <p:nvSpPr>
          <p:cNvPr id="62466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thermal noise in GW detectors (revision)</a:t>
            </a:r>
          </a:p>
          <a:p>
            <a:endParaRPr lang="de-DE" smtClean="0"/>
          </a:p>
          <a:p>
            <a:r>
              <a:rPr lang="de-DE" smtClean="0"/>
              <a:t>important material properties</a:t>
            </a:r>
          </a:p>
          <a:p>
            <a:endParaRPr lang="de-DE" smtClean="0"/>
          </a:p>
          <a:p>
            <a:r>
              <a:rPr lang="de-DE" smtClean="0"/>
              <a:t>mechanical loss measurements</a:t>
            </a:r>
          </a:p>
          <a:p>
            <a:endParaRPr lang="de-DE" smtClean="0"/>
          </a:p>
          <a:p>
            <a:pPr lvl="1"/>
            <a:r>
              <a:rPr lang="de-DE" smtClean="0"/>
              <a:t>bulk</a:t>
            </a:r>
          </a:p>
          <a:p>
            <a:pPr lvl="1"/>
            <a:r>
              <a:rPr lang="de-DE" smtClean="0"/>
              <a:t>coatings</a:t>
            </a:r>
          </a:p>
          <a:p>
            <a:pPr lvl="1"/>
            <a:endParaRPr lang="de-DE" smtClean="0"/>
          </a:p>
          <a:p>
            <a:r>
              <a:rPr lang="de-DE" smtClean="0"/>
              <a:t>(optics…)</a:t>
            </a:r>
          </a:p>
          <a:p>
            <a:endParaRPr lang="de-DE" smtClean="0"/>
          </a:p>
          <a:p>
            <a:r>
              <a:rPr lang="de-DE" smtClean="0"/>
              <a:t>summary</a:t>
            </a:r>
          </a:p>
          <a:p>
            <a:endParaRPr lang="de-DE" smtClean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2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Overview of material properties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thermal </a:t>
            </a:r>
            <a:r>
              <a:rPr lang="de-DE" dirty="0" err="1" smtClean="0"/>
              <a:t>properties</a:t>
            </a:r>
            <a:endParaRPr lang="de-DE" dirty="0" smtClean="0"/>
          </a:p>
          <a:p>
            <a:pPr>
              <a:defRPr/>
            </a:pPr>
            <a:endParaRPr lang="de-DE" sz="1000" dirty="0"/>
          </a:p>
          <a:p>
            <a:pPr lvl="1">
              <a:defRPr/>
            </a:pPr>
            <a:r>
              <a:rPr lang="de-DE" dirty="0" err="1" smtClean="0"/>
              <a:t>coeffcient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thermal </a:t>
            </a:r>
            <a:r>
              <a:rPr lang="de-DE" dirty="0" err="1" smtClean="0"/>
              <a:t>expansion</a:t>
            </a:r>
            <a:endParaRPr lang="de-DE" dirty="0" smtClean="0"/>
          </a:p>
          <a:p>
            <a:pPr lvl="1">
              <a:defRPr/>
            </a:pPr>
            <a:endParaRPr lang="de-DE" dirty="0"/>
          </a:p>
          <a:p>
            <a:pPr marL="457200" lvl="1" indent="0">
              <a:buFontTx/>
              <a:buNone/>
              <a:defRPr/>
            </a:pPr>
            <a:r>
              <a:rPr lang="de-DE" dirty="0" smtClean="0"/>
              <a:t>	larger CTE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cryst</a:t>
            </a:r>
            <a:r>
              <a:rPr lang="de-DE" dirty="0" smtClean="0"/>
              <a:t>. </a:t>
            </a:r>
            <a:r>
              <a:rPr lang="de-DE" dirty="0" err="1" smtClean="0"/>
              <a:t>materials</a:t>
            </a:r>
            <a:r>
              <a:rPr lang="de-DE" dirty="0" smtClean="0"/>
              <a:t> </a:t>
            </a:r>
            <a:r>
              <a:rPr lang="de-DE" dirty="0" err="1" smtClean="0"/>
              <a:t>compare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amorphous</a:t>
            </a:r>
            <a:r>
              <a:rPr lang="de-DE" dirty="0" smtClean="0"/>
              <a:t> (</a:t>
            </a:r>
            <a:r>
              <a:rPr lang="de-DE" dirty="0" err="1" smtClean="0"/>
              <a:t>reason</a:t>
            </a:r>
            <a:r>
              <a:rPr lang="de-DE" dirty="0" smtClean="0"/>
              <a:t>: 	</a:t>
            </a:r>
            <a:r>
              <a:rPr lang="de-DE" dirty="0" err="1" smtClean="0"/>
              <a:t>summation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tiny</a:t>
            </a:r>
            <a:r>
              <a:rPr lang="de-DE" dirty="0" smtClean="0"/>
              <a:t> </a:t>
            </a:r>
            <a:r>
              <a:rPr lang="de-DE" dirty="0" err="1" smtClean="0"/>
              <a:t>effects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crystal</a:t>
            </a:r>
            <a:r>
              <a:rPr lang="de-DE" dirty="0" smtClean="0"/>
              <a:t>)</a:t>
            </a:r>
          </a:p>
          <a:p>
            <a:pPr marL="457200" lvl="1" indent="0">
              <a:buFontTx/>
              <a:buNone/>
              <a:defRPr/>
            </a:pPr>
            <a:endParaRPr lang="de-DE" dirty="0"/>
          </a:p>
          <a:p>
            <a:pPr marL="457200" lvl="1" indent="0">
              <a:buFontTx/>
              <a:buNone/>
              <a:defRPr/>
            </a:pPr>
            <a:r>
              <a:rPr lang="de-DE" dirty="0" smtClean="0"/>
              <a:t>	</a:t>
            </a:r>
            <a:r>
              <a:rPr lang="de-DE" dirty="0" err="1" smtClean="0"/>
              <a:t>usually</a:t>
            </a:r>
            <a:r>
              <a:rPr lang="de-DE" dirty="0" smtClean="0"/>
              <a:t> CTE </a:t>
            </a:r>
            <a:r>
              <a:rPr lang="de-DE" dirty="0" err="1" smtClean="0"/>
              <a:t>decreases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decreasing</a:t>
            </a:r>
            <a:r>
              <a:rPr lang="de-DE" dirty="0" smtClean="0"/>
              <a:t> </a:t>
            </a:r>
            <a:r>
              <a:rPr lang="de-DE" dirty="0" err="1" smtClean="0"/>
              <a:t>temperature</a:t>
            </a:r>
            <a:endParaRPr lang="de-DE" dirty="0" smtClean="0"/>
          </a:p>
          <a:p>
            <a:pPr marL="457200" lvl="1" indent="0">
              <a:buFontTx/>
              <a:buNone/>
              <a:defRPr/>
            </a:pPr>
            <a:endParaRPr lang="de-DE" dirty="0"/>
          </a:p>
          <a:p>
            <a:pPr marL="457200" lvl="1" indent="0">
              <a:buFontTx/>
              <a:buNone/>
              <a:defRPr/>
            </a:pPr>
            <a:r>
              <a:rPr lang="de-DE" dirty="0" smtClean="0"/>
              <a:t>	</a:t>
            </a:r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r>
              <a:rPr lang="de-DE" dirty="0" smtClean="0"/>
              <a:t> </a:t>
            </a:r>
            <a:r>
              <a:rPr lang="de-DE" dirty="0" err="1" smtClean="0"/>
              <a:t>show</a:t>
            </a:r>
            <a:r>
              <a:rPr lang="de-DE" dirty="0" smtClean="0"/>
              <a:t> </a:t>
            </a:r>
            <a:r>
              <a:rPr lang="de-DE" dirty="0" err="1" smtClean="0"/>
              <a:t>temperatures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CTE = 0</a:t>
            </a:r>
            <a:endParaRPr lang="de-DE" dirty="0"/>
          </a:p>
          <a:p>
            <a:pPr marL="457200" lvl="1" indent="0">
              <a:buFontTx/>
              <a:buNone/>
              <a:defRPr/>
            </a:pPr>
            <a:r>
              <a:rPr lang="de-DE" dirty="0"/>
              <a:t>	</a:t>
            </a:r>
            <a:r>
              <a:rPr lang="de-DE" dirty="0" smtClean="0"/>
              <a:t>(e.g. </a:t>
            </a:r>
            <a:r>
              <a:rPr lang="de-DE" dirty="0" err="1" smtClean="0"/>
              <a:t>silicon</a:t>
            </a:r>
            <a:r>
              <a:rPr lang="de-DE" dirty="0" smtClean="0"/>
              <a:t> @ 18 </a:t>
            </a:r>
            <a:r>
              <a:rPr lang="de-DE" dirty="0" err="1" smtClean="0"/>
              <a:t>and</a:t>
            </a:r>
            <a:r>
              <a:rPr lang="de-DE" dirty="0" smtClean="0"/>
              <a:t> 125 K)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20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Overview of material properties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properties</a:t>
            </a:r>
            <a:endParaRPr lang="de-DE" dirty="0" smtClean="0"/>
          </a:p>
          <a:p>
            <a:pPr>
              <a:defRPr/>
            </a:pPr>
            <a:endParaRPr lang="de-DE" dirty="0"/>
          </a:p>
          <a:p>
            <a:pPr lvl="1">
              <a:defRPr/>
            </a:pPr>
            <a:r>
              <a:rPr lang="de-DE" dirty="0" err="1" smtClean="0"/>
              <a:t>refractive</a:t>
            </a:r>
            <a:r>
              <a:rPr lang="de-DE" dirty="0" smtClean="0"/>
              <a:t> </a:t>
            </a:r>
            <a:r>
              <a:rPr lang="de-DE" dirty="0" err="1" smtClean="0"/>
              <a:t>index</a:t>
            </a:r>
            <a:r>
              <a:rPr lang="de-DE" dirty="0" smtClean="0"/>
              <a:t> n</a:t>
            </a:r>
          </a:p>
          <a:p>
            <a:pPr marL="457200" lvl="1" indent="0">
              <a:buFontTx/>
              <a:buNone/>
              <a:defRPr/>
            </a:pPr>
            <a:r>
              <a:rPr lang="de-DE" dirty="0"/>
              <a:t>	</a:t>
            </a:r>
            <a:r>
              <a:rPr lang="de-DE" dirty="0" err="1" smtClean="0"/>
              <a:t>forming</a:t>
            </a:r>
            <a:r>
              <a:rPr lang="de-DE" dirty="0" smtClean="0"/>
              <a:t> HR </a:t>
            </a:r>
            <a:r>
              <a:rPr lang="de-DE" dirty="0" err="1" smtClean="0"/>
              <a:t>mirror</a:t>
            </a:r>
            <a:r>
              <a:rPr lang="de-DE" dirty="0" smtClean="0"/>
              <a:t> </a:t>
            </a:r>
            <a:r>
              <a:rPr lang="de-DE" dirty="0" err="1" smtClean="0"/>
              <a:t>coatings</a:t>
            </a:r>
            <a:endParaRPr lang="de-DE" dirty="0" smtClean="0"/>
          </a:p>
          <a:p>
            <a:pPr marL="457200" lvl="1" indent="0">
              <a:buFontTx/>
              <a:buNone/>
              <a:defRPr/>
            </a:pPr>
            <a:endParaRPr lang="de-DE" dirty="0"/>
          </a:p>
          <a:p>
            <a:pPr lvl="1">
              <a:defRPr/>
            </a:pPr>
            <a:r>
              <a:rPr lang="de-DE" dirty="0" smtClean="0"/>
              <a:t>thermo-</a:t>
            </a:r>
            <a:r>
              <a:rPr lang="de-DE" dirty="0" err="1" smtClean="0"/>
              <a:t>refractive</a:t>
            </a:r>
            <a:r>
              <a:rPr lang="de-DE" dirty="0" smtClean="0"/>
              <a:t> </a:t>
            </a:r>
            <a:r>
              <a:rPr lang="de-DE" dirty="0" err="1" smtClean="0"/>
              <a:t>coefficient</a:t>
            </a:r>
            <a:r>
              <a:rPr lang="de-DE" dirty="0" smtClean="0"/>
              <a:t> </a:t>
            </a:r>
            <a:r>
              <a:rPr lang="de-DE" dirty="0" err="1" smtClean="0"/>
              <a:t>dn</a:t>
            </a:r>
            <a:r>
              <a:rPr lang="de-DE" dirty="0" smtClean="0"/>
              <a:t>/</a:t>
            </a:r>
            <a:r>
              <a:rPr lang="de-DE" dirty="0" err="1" smtClean="0"/>
              <a:t>dT</a:t>
            </a:r>
            <a:endParaRPr lang="de-DE" dirty="0" smtClean="0"/>
          </a:p>
          <a:p>
            <a:pPr marL="457200" lvl="1" indent="0">
              <a:buFontTx/>
              <a:buNone/>
              <a:defRPr/>
            </a:pPr>
            <a:r>
              <a:rPr lang="de-DE" dirty="0"/>
              <a:t>	</a:t>
            </a:r>
            <a:r>
              <a:rPr lang="de-DE" dirty="0" err="1" smtClean="0"/>
              <a:t>determines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thermo-</a:t>
            </a:r>
            <a:r>
              <a:rPr lang="de-DE" dirty="0" err="1" smtClean="0"/>
              <a:t>refractive</a:t>
            </a:r>
            <a:r>
              <a:rPr lang="de-DE" dirty="0" smtClean="0"/>
              <a:t> </a:t>
            </a:r>
            <a:r>
              <a:rPr lang="de-DE" dirty="0" err="1" smtClean="0"/>
              <a:t>noise</a:t>
            </a:r>
            <a:endParaRPr lang="de-DE" dirty="0" smtClean="0"/>
          </a:p>
          <a:p>
            <a:pPr marL="457200" lvl="1" indent="0">
              <a:buFontTx/>
              <a:buNone/>
              <a:defRPr/>
            </a:pPr>
            <a:endParaRPr lang="de-DE" dirty="0"/>
          </a:p>
          <a:p>
            <a:pPr lvl="1">
              <a:defRPr/>
            </a:pPr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absorption</a:t>
            </a:r>
            <a:r>
              <a:rPr lang="de-DE" dirty="0" smtClean="0"/>
              <a:t> </a:t>
            </a:r>
            <a:r>
              <a:rPr lang="de-DE" dirty="0" smtClean="0">
                <a:sym typeface="Symbol"/>
              </a:rPr>
              <a:t></a:t>
            </a:r>
          </a:p>
          <a:p>
            <a:pPr marL="457200" lvl="1" indent="0">
              <a:buFontTx/>
              <a:buNone/>
              <a:defRPr/>
            </a:pPr>
            <a:r>
              <a:rPr lang="de-DE" dirty="0">
                <a:sym typeface="Symbol"/>
              </a:rPr>
              <a:t>	</a:t>
            </a:r>
            <a:r>
              <a:rPr lang="de-DE" dirty="0" err="1" smtClean="0">
                <a:sym typeface="Symbol"/>
              </a:rPr>
              <a:t>sets</a:t>
            </a:r>
            <a:r>
              <a:rPr lang="de-DE" dirty="0" smtClean="0">
                <a:sym typeface="Symbol"/>
              </a:rPr>
              <a:t> a fundamental </a:t>
            </a:r>
            <a:r>
              <a:rPr lang="de-DE" dirty="0" err="1" smtClean="0">
                <a:sym typeface="Symbol"/>
              </a:rPr>
              <a:t>limit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to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the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minimum</a:t>
            </a:r>
            <a:r>
              <a:rPr lang="de-DE" dirty="0" smtClean="0">
                <a:sym typeface="Symbol"/>
              </a:rPr>
              <a:t> operational </a:t>
            </a:r>
            <a:r>
              <a:rPr lang="de-DE" dirty="0" err="1" smtClean="0">
                <a:sym typeface="Symbol"/>
              </a:rPr>
              <a:t>temperature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21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2484438" y="2058988"/>
            <a:ext cx="4175125" cy="10779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4000" dirty="0" err="1">
                <a:latin typeface="+mj-lt"/>
                <a:cs typeface="+mn-cs"/>
              </a:rPr>
              <a:t>Mechanical</a:t>
            </a:r>
            <a:r>
              <a:rPr lang="de-DE" sz="4000" dirty="0">
                <a:latin typeface="+mj-lt"/>
                <a:cs typeface="+mn-cs"/>
              </a:rPr>
              <a:t> </a:t>
            </a:r>
            <a:r>
              <a:rPr lang="de-DE" sz="4000" dirty="0" err="1">
                <a:latin typeface="+mj-lt"/>
                <a:cs typeface="+mn-cs"/>
              </a:rPr>
              <a:t>loss</a:t>
            </a:r>
            <a:endParaRPr lang="de-DE" sz="4000" dirty="0">
              <a:latin typeface="+mj-lt"/>
              <a:cs typeface="+mn-cs"/>
            </a:endParaRPr>
          </a:p>
          <a:p>
            <a:pPr algn="ctr">
              <a:defRPr/>
            </a:pPr>
            <a:r>
              <a:rPr lang="de-DE" sz="2400" dirty="0">
                <a:latin typeface="+mj-lt"/>
                <a:cs typeface="+mn-cs"/>
              </a:rPr>
              <a:t>- </a:t>
            </a:r>
            <a:r>
              <a:rPr lang="de-DE" sz="2400" dirty="0" err="1">
                <a:latin typeface="+mj-lt"/>
                <a:cs typeface="+mn-cs"/>
              </a:rPr>
              <a:t>Introduction</a:t>
            </a:r>
            <a:r>
              <a:rPr lang="de-DE" sz="2400" dirty="0">
                <a:latin typeface="+mj-lt"/>
                <a:cs typeface="+mn-cs"/>
              </a:rPr>
              <a:t> -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22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Basics of mechanical loss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elastic</a:t>
            </a:r>
            <a:r>
              <a:rPr lang="de-DE" dirty="0" smtClean="0"/>
              <a:t> </a:t>
            </a:r>
            <a:r>
              <a:rPr lang="de-DE" dirty="0" err="1" smtClean="0"/>
              <a:t>behaviour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solid</a:t>
            </a:r>
          </a:p>
          <a:p>
            <a:pPr marL="0" indent="0">
              <a:buFontTx/>
              <a:buNone/>
              <a:defRPr/>
            </a:pPr>
            <a:endParaRPr lang="de-DE" dirty="0"/>
          </a:p>
        </p:txBody>
      </p:sp>
      <p:pic>
        <p:nvPicPr>
          <p:cNvPr id="29714" name="Picture 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2349500"/>
            <a:ext cx="1749425" cy="343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5" name="AutoShape 23"/>
          <p:cNvSpPr>
            <a:spLocks noChangeArrowheads="1"/>
          </p:cNvSpPr>
          <p:nvPr/>
        </p:nvSpPr>
        <p:spPr bwMode="auto">
          <a:xfrm>
            <a:off x="3492500" y="2381250"/>
            <a:ext cx="2663825" cy="1368425"/>
          </a:xfrm>
          <a:prstGeom prst="roundRect">
            <a:avLst>
              <a:gd name="adj" fmla="val 16667"/>
            </a:avLst>
          </a:prstGeom>
          <a:solidFill>
            <a:srgbClr val="008000">
              <a:alpha val="30196"/>
            </a:srgbClr>
          </a:solidFill>
          <a:ln w="9525" cap="rnd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3752850" y="2479675"/>
            <a:ext cx="1638300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de-DE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Hook‘s</a:t>
            </a:r>
            <a:r>
              <a:rPr lang="de-DE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 Law</a:t>
            </a:r>
            <a:endParaRPr lang="de-DE" sz="2000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cs typeface="+mn-cs"/>
            </a:endParaRPr>
          </a:p>
        </p:txBody>
      </p:sp>
      <p:graphicFrame>
        <p:nvGraphicFramePr>
          <p:cNvPr id="29711" name="Object 15"/>
          <p:cNvGraphicFramePr>
            <a:graphicFrameLocks noChangeAspect="1"/>
          </p:cNvGraphicFramePr>
          <p:nvPr/>
        </p:nvGraphicFramePr>
        <p:xfrm>
          <a:off x="4203700" y="2998788"/>
          <a:ext cx="15621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7" name="Formel" r:id="rId4" imgW="532937" imgH="177646" progId="">
                  <p:embed/>
                </p:oleObj>
              </mc:Choice>
              <mc:Fallback>
                <p:oleObj name="Formel" r:id="rId4" imgW="532937" imgH="177646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3700" y="2998788"/>
                        <a:ext cx="1562100" cy="520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feld 9"/>
          <p:cNvSpPr txBox="1"/>
          <p:nvPr/>
        </p:nvSpPr>
        <p:spPr>
          <a:xfrm>
            <a:off x="4824413" y="4365625"/>
            <a:ext cx="4300537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Symbol" pitchFamily="18" charset="2"/>
              <a:buChar char="s"/>
              <a:defRPr/>
            </a:pPr>
            <a:r>
              <a:rPr lang="de-DE" dirty="0">
                <a:cs typeface="+mn-cs"/>
                <a:sym typeface="Symbol"/>
              </a:rPr>
              <a:t>… stress</a:t>
            </a:r>
          </a:p>
          <a:p>
            <a:pPr marL="285750" indent="-285750">
              <a:buFont typeface="Symbol" pitchFamily="18" charset="2"/>
              <a:buChar char="e"/>
              <a:defRPr/>
            </a:pPr>
            <a:r>
              <a:rPr lang="de-DE" dirty="0">
                <a:cs typeface="+mn-cs"/>
                <a:sym typeface="Symbol"/>
              </a:rPr>
              <a:t>… </a:t>
            </a:r>
            <a:r>
              <a:rPr lang="de-DE" dirty="0" err="1">
                <a:cs typeface="+mn-cs"/>
                <a:sym typeface="Symbol"/>
              </a:rPr>
              <a:t>strain</a:t>
            </a:r>
            <a:endParaRPr lang="de-DE" dirty="0">
              <a:cs typeface="+mn-cs"/>
              <a:sym typeface="Symbol"/>
            </a:endParaRPr>
          </a:p>
          <a:p>
            <a:pPr>
              <a:defRPr/>
            </a:pPr>
            <a:r>
              <a:rPr lang="de-DE" dirty="0">
                <a:cs typeface="+mn-cs"/>
                <a:sym typeface="Symbol"/>
              </a:rPr>
              <a:t>E … </a:t>
            </a:r>
            <a:r>
              <a:rPr lang="de-DE" dirty="0" err="1">
                <a:cs typeface="+mn-cs"/>
                <a:sym typeface="Symbol"/>
              </a:rPr>
              <a:t>Young‘s</a:t>
            </a:r>
            <a:r>
              <a:rPr lang="de-DE" dirty="0">
                <a:cs typeface="+mn-cs"/>
                <a:sym typeface="Symbol"/>
              </a:rPr>
              <a:t> </a:t>
            </a:r>
            <a:r>
              <a:rPr lang="de-DE" dirty="0" err="1">
                <a:cs typeface="+mn-cs"/>
                <a:sym typeface="Symbol"/>
              </a:rPr>
              <a:t>modulus</a:t>
            </a:r>
            <a:endParaRPr lang="de-DE" dirty="0">
              <a:cs typeface="+mn-cs"/>
              <a:sym typeface="Symbol"/>
            </a:endParaRPr>
          </a:p>
          <a:p>
            <a:pPr>
              <a:defRPr/>
            </a:pPr>
            <a:r>
              <a:rPr lang="de-DE" dirty="0">
                <a:cs typeface="+mn-cs"/>
                <a:sym typeface="Symbol"/>
              </a:rPr>
              <a:t>	(German: </a:t>
            </a:r>
            <a:r>
              <a:rPr lang="de-DE" dirty="0" err="1">
                <a:cs typeface="+mn-cs"/>
                <a:sym typeface="Symbol"/>
              </a:rPr>
              <a:t>modulus</a:t>
            </a:r>
            <a:r>
              <a:rPr lang="de-DE" dirty="0">
                <a:cs typeface="+mn-cs"/>
                <a:sym typeface="Symbol"/>
              </a:rPr>
              <a:t> </a:t>
            </a:r>
            <a:r>
              <a:rPr lang="de-DE" dirty="0" err="1">
                <a:cs typeface="+mn-cs"/>
                <a:sym typeface="Symbol"/>
              </a:rPr>
              <a:t>of</a:t>
            </a:r>
            <a:r>
              <a:rPr lang="de-DE" dirty="0">
                <a:cs typeface="+mn-cs"/>
                <a:sym typeface="Symbol"/>
              </a:rPr>
              <a:t> </a:t>
            </a:r>
            <a:r>
              <a:rPr lang="de-DE" dirty="0" err="1">
                <a:cs typeface="+mn-cs"/>
                <a:sym typeface="Symbol"/>
              </a:rPr>
              <a:t>elasticity</a:t>
            </a:r>
            <a:r>
              <a:rPr lang="de-DE" dirty="0">
                <a:cs typeface="+mn-cs"/>
                <a:sym typeface="Symbol"/>
              </a:rPr>
              <a:t>)</a:t>
            </a:r>
            <a:endParaRPr lang="de-DE" dirty="0">
              <a:cs typeface="+mn-cs"/>
            </a:endParaRPr>
          </a:p>
        </p:txBody>
      </p:sp>
      <p:sp>
        <p:nvSpPr>
          <p:cNvPr id="29718" name="Textfeld 10"/>
          <p:cNvSpPr txBox="1">
            <a:spLocks noChangeArrowheads="1"/>
          </p:cNvSpPr>
          <p:nvPr/>
        </p:nvSpPr>
        <p:spPr bwMode="auto">
          <a:xfrm>
            <a:off x="1042988" y="6010275"/>
            <a:ext cx="38782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instantaneous reaction, full recovery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23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Basics of mechanical loss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anelastic</a:t>
            </a:r>
            <a:r>
              <a:rPr lang="de-DE" dirty="0" smtClean="0"/>
              <a:t> </a:t>
            </a:r>
            <a:r>
              <a:rPr lang="de-DE" dirty="0" err="1" smtClean="0"/>
              <a:t>behaviour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solid</a:t>
            </a:r>
          </a:p>
          <a:p>
            <a:pPr marL="0" indent="0">
              <a:buFontTx/>
              <a:buNone/>
              <a:defRPr/>
            </a:pPr>
            <a:endParaRPr lang="de-DE" dirty="0"/>
          </a:p>
        </p:txBody>
      </p:sp>
      <p:sp>
        <p:nvSpPr>
          <p:cNvPr id="50179" name="Textfeld 10"/>
          <p:cNvSpPr txBox="1">
            <a:spLocks noChangeArrowheads="1"/>
          </p:cNvSpPr>
          <p:nvPr/>
        </p:nvSpPr>
        <p:spPr bwMode="auto">
          <a:xfrm>
            <a:off x="5868690" y="5988050"/>
            <a:ext cx="28803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400" dirty="0" err="1"/>
              <a:t>only</a:t>
            </a:r>
            <a:r>
              <a:rPr lang="de-DE" sz="1400" dirty="0"/>
              <a:t> partial </a:t>
            </a:r>
            <a:r>
              <a:rPr lang="de-DE" sz="1400" dirty="0" err="1"/>
              <a:t>instantaneous</a:t>
            </a:r>
            <a:r>
              <a:rPr lang="de-DE" sz="1400" dirty="0"/>
              <a:t> </a:t>
            </a:r>
            <a:r>
              <a:rPr lang="de-DE" sz="1400" dirty="0" err="1"/>
              <a:t>reaction</a:t>
            </a:r>
            <a:r>
              <a:rPr lang="de-DE" sz="1400" dirty="0"/>
              <a:t>, </a:t>
            </a:r>
            <a:r>
              <a:rPr lang="de-DE" sz="1400" dirty="0" err="1"/>
              <a:t>full</a:t>
            </a:r>
            <a:r>
              <a:rPr lang="de-DE" sz="1400" dirty="0"/>
              <a:t> </a:t>
            </a:r>
            <a:r>
              <a:rPr lang="de-DE" sz="1400" dirty="0" err="1"/>
              <a:t>recovery</a:t>
            </a:r>
            <a:r>
              <a:rPr lang="de-DE" sz="1400" dirty="0"/>
              <a:t> after t = </a:t>
            </a:r>
            <a:r>
              <a:rPr lang="de-DE" sz="1400" dirty="0">
                <a:sym typeface="Symbol" pitchFamily="18" charset="2"/>
              </a:rPr>
              <a:t></a:t>
            </a:r>
            <a:endParaRPr lang="de-DE" sz="1400" dirty="0"/>
          </a:p>
        </p:txBody>
      </p:sp>
      <p:pic>
        <p:nvPicPr>
          <p:cNvPr id="5018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9763" y="1844675"/>
            <a:ext cx="5399087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AutoShape 8"/>
          <p:cNvSpPr>
            <a:spLocks noChangeArrowheads="1"/>
          </p:cNvSpPr>
          <p:nvPr/>
        </p:nvSpPr>
        <p:spPr bwMode="auto">
          <a:xfrm>
            <a:off x="1547813" y="1917700"/>
            <a:ext cx="2952750" cy="3959225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8000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0183" name="AutoShape 9"/>
          <p:cNvSpPr>
            <a:spLocks noChangeArrowheads="1"/>
          </p:cNvSpPr>
          <p:nvPr/>
        </p:nvSpPr>
        <p:spPr bwMode="auto">
          <a:xfrm>
            <a:off x="4643438" y="1917700"/>
            <a:ext cx="2952750" cy="3959225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8000"/>
            </a:solidFill>
            <a:prstDash val="sysDot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0184" name="Textfeld 3"/>
          <p:cNvSpPr txBox="1">
            <a:spLocks noChangeArrowheads="1"/>
          </p:cNvSpPr>
          <p:nvPr/>
        </p:nvSpPr>
        <p:spPr bwMode="auto">
          <a:xfrm>
            <a:off x="2195736" y="5344208"/>
            <a:ext cx="170912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dirty="0"/>
              <a:t>   </a:t>
            </a:r>
            <a:r>
              <a:rPr lang="de-DE" sz="2000" dirty="0" err="1" smtClean="0"/>
              <a:t>anelasticity</a:t>
            </a:r>
            <a:endParaRPr lang="de-DE" sz="2000" dirty="0"/>
          </a:p>
        </p:txBody>
      </p:sp>
      <p:sp>
        <p:nvSpPr>
          <p:cNvPr id="50185" name="Textfeld 4"/>
          <p:cNvSpPr txBox="1">
            <a:spLocks noChangeArrowheads="1"/>
          </p:cNvSpPr>
          <p:nvPr/>
        </p:nvSpPr>
        <p:spPr bwMode="auto">
          <a:xfrm>
            <a:off x="5299929" y="5405763"/>
            <a:ext cx="1720343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dirty="0"/>
              <a:t>   </a:t>
            </a:r>
            <a:r>
              <a:rPr lang="de-DE" sz="2000" dirty="0" err="1"/>
              <a:t>relaxation</a:t>
            </a:r>
            <a:r>
              <a:rPr lang="de-DE" sz="2000" dirty="0"/>
              <a:t>   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24</a:t>
            </a:fld>
            <a:r>
              <a:rPr lang="en-US" smtClean="0"/>
              <a:t>/71</a:t>
            </a:r>
            <a:endParaRPr lang="en-US" dirty="0"/>
          </a:p>
        </p:txBody>
      </p:sp>
      <p:cxnSp>
        <p:nvCxnSpPr>
          <p:cNvPr id="5" name="Gerade Verbindung mit Pfeil 4"/>
          <p:cNvCxnSpPr>
            <a:stCxn id="50179" idx="0"/>
          </p:cNvCxnSpPr>
          <p:nvPr/>
        </p:nvCxnSpPr>
        <p:spPr>
          <a:xfrm flipH="1" flipV="1">
            <a:off x="7020272" y="5405763"/>
            <a:ext cx="288578" cy="5822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Basics of mechanical loss</a:t>
            </a:r>
          </a:p>
        </p:txBody>
      </p:sp>
      <p:sp>
        <p:nvSpPr>
          <p:cNvPr id="3073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periodic process – anelasticity and mechanical loss</a:t>
            </a:r>
          </a:p>
        </p:txBody>
      </p:sp>
      <p:graphicFrame>
        <p:nvGraphicFramePr>
          <p:cNvPr id="30735" name="Object 15"/>
          <p:cNvGraphicFramePr>
            <a:graphicFrameLocks noChangeAspect="1"/>
          </p:cNvGraphicFramePr>
          <p:nvPr/>
        </p:nvGraphicFramePr>
        <p:xfrm>
          <a:off x="250825" y="1978025"/>
          <a:ext cx="8675688" cy="375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1" name="CorelDRAW" r:id="rId3" imgW="7386840" imgH="3198240" progId="">
                  <p:embed/>
                </p:oleObj>
              </mc:Choice>
              <mc:Fallback>
                <p:oleObj name="CorelDRAW" r:id="rId3" imgW="7386840" imgH="319824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978025"/>
                        <a:ext cx="8675688" cy="3756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38" name="Line 11"/>
          <p:cNvSpPr>
            <a:spLocks noChangeShapeType="1"/>
          </p:cNvSpPr>
          <p:nvPr/>
        </p:nvSpPr>
        <p:spPr bwMode="auto">
          <a:xfrm flipV="1">
            <a:off x="7380288" y="2349500"/>
            <a:ext cx="503237" cy="14398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739" name="Text Box 13"/>
          <p:cNvSpPr txBox="1">
            <a:spLocks noChangeArrowheads="1"/>
          </p:cNvSpPr>
          <p:nvPr/>
        </p:nvSpPr>
        <p:spPr bwMode="auto">
          <a:xfrm>
            <a:off x="1106488" y="3789363"/>
            <a:ext cx="17272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de-DE" sz="2000">
                <a:solidFill>
                  <a:srgbClr val="FF0000"/>
                </a:solidFill>
                <a:latin typeface="Verdana" pitchFamily="34" charset="0"/>
              </a:rPr>
              <a:t>work </a:t>
            </a:r>
          </a:p>
          <a:p>
            <a:pPr marL="342900" indent="-342900" algn="ctr">
              <a:spcBef>
                <a:spcPct val="20000"/>
              </a:spcBef>
            </a:pPr>
            <a:r>
              <a:rPr lang="de-DE" sz="2000">
                <a:solidFill>
                  <a:srgbClr val="FF0000"/>
                </a:solidFill>
                <a:latin typeface="Verdana" pitchFamily="34" charset="0"/>
              </a:rPr>
              <a:t>done on the</a:t>
            </a:r>
          </a:p>
          <a:p>
            <a:pPr marL="342900" indent="-342900" algn="ctr">
              <a:spcBef>
                <a:spcPct val="20000"/>
              </a:spcBef>
            </a:pPr>
            <a:r>
              <a:rPr lang="de-DE" sz="2000">
                <a:solidFill>
                  <a:srgbClr val="FF0000"/>
                </a:solidFill>
                <a:latin typeface="Verdana" pitchFamily="34" charset="0"/>
              </a:rPr>
              <a:t>system</a:t>
            </a:r>
          </a:p>
        </p:txBody>
      </p:sp>
      <p:sp>
        <p:nvSpPr>
          <p:cNvPr id="30740" name="Text Box 14"/>
          <p:cNvSpPr txBox="1">
            <a:spLocks noChangeArrowheads="1"/>
          </p:cNvSpPr>
          <p:nvPr/>
        </p:nvSpPr>
        <p:spPr bwMode="auto">
          <a:xfrm>
            <a:off x="3709988" y="3644900"/>
            <a:ext cx="172085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de-DE" sz="2000">
                <a:solidFill>
                  <a:srgbClr val="FF0000"/>
                </a:solidFill>
                <a:latin typeface="Verdana" pitchFamily="34" charset="0"/>
              </a:rPr>
              <a:t>work </a:t>
            </a:r>
          </a:p>
          <a:p>
            <a:pPr marL="342900" indent="-342900" algn="ctr">
              <a:spcBef>
                <a:spcPct val="20000"/>
              </a:spcBef>
            </a:pPr>
            <a:r>
              <a:rPr lang="de-DE" sz="2000">
                <a:solidFill>
                  <a:srgbClr val="FF0000"/>
                </a:solidFill>
                <a:latin typeface="Verdana" pitchFamily="34" charset="0"/>
              </a:rPr>
              <a:t>done by the</a:t>
            </a:r>
          </a:p>
          <a:p>
            <a:pPr marL="342900" indent="-342900" algn="ctr">
              <a:spcBef>
                <a:spcPct val="20000"/>
              </a:spcBef>
            </a:pPr>
            <a:r>
              <a:rPr lang="de-DE" sz="2000">
                <a:solidFill>
                  <a:srgbClr val="FF0000"/>
                </a:solidFill>
                <a:latin typeface="Verdana" pitchFamily="34" charset="0"/>
              </a:rPr>
              <a:t>system</a:t>
            </a:r>
          </a:p>
        </p:txBody>
      </p:sp>
      <p:sp>
        <p:nvSpPr>
          <p:cNvPr id="30741" name="Text Box 14"/>
          <p:cNvSpPr txBox="1">
            <a:spLocks noChangeArrowheads="1"/>
          </p:cNvSpPr>
          <p:nvPr/>
        </p:nvSpPr>
        <p:spPr bwMode="auto">
          <a:xfrm>
            <a:off x="6638925" y="1612900"/>
            <a:ext cx="2189163" cy="7683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de-DE" sz="2000">
                <a:solidFill>
                  <a:srgbClr val="FF0000"/>
                </a:solidFill>
                <a:latin typeface="Verdana" pitchFamily="34" charset="0"/>
              </a:rPr>
              <a:t>hysteresis</a:t>
            </a:r>
          </a:p>
          <a:p>
            <a:pPr marL="342900" indent="-342900" algn="ctr">
              <a:spcBef>
                <a:spcPct val="20000"/>
              </a:spcBef>
            </a:pPr>
            <a:r>
              <a:rPr lang="de-DE" sz="2000">
                <a:solidFill>
                  <a:srgbClr val="FF0000"/>
                </a:solidFill>
                <a:latin typeface="Verdana" pitchFamily="34" charset="0"/>
              </a:rPr>
              <a:t>(= energy loss)</a:t>
            </a:r>
          </a:p>
        </p:txBody>
      </p:sp>
      <p:sp>
        <p:nvSpPr>
          <p:cNvPr id="11" name="Textfeld 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7544" y="6014083"/>
            <a:ext cx="6645281" cy="510011"/>
          </a:xfrm>
          <a:prstGeom prst="rect">
            <a:avLst/>
          </a:prstGeom>
          <a:blipFill rotWithShape="1">
            <a:blip r:embed="rId5"/>
            <a:stretch>
              <a:fillRect l="-826" b="-3614"/>
            </a:stretch>
          </a:blipFill>
        </p:spPr>
        <p:txBody>
          <a:bodyPr/>
          <a:lstStyle/>
          <a:p>
            <a:pPr>
              <a:defRPr/>
            </a:pPr>
            <a:r>
              <a:rPr lang="de-DE">
                <a:noFill/>
                <a:cs typeface="+mn-cs"/>
              </a:rPr>
              <a:t> 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25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7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Basics of mechanical loss</a:t>
            </a:r>
          </a:p>
        </p:txBody>
      </p:sp>
      <p:grpSp>
        <p:nvGrpSpPr>
          <p:cNvPr id="31773" name="Gruppieren 12"/>
          <p:cNvGrpSpPr>
            <a:grpSpLocks/>
          </p:cNvGrpSpPr>
          <p:nvPr/>
        </p:nvGrpSpPr>
        <p:grpSpPr bwMode="auto">
          <a:xfrm>
            <a:off x="1150938" y="1052513"/>
            <a:ext cx="6840537" cy="5130800"/>
            <a:chOff x="1150938" y="1395413"/>
            <a:chExt cx="6840537" cy="5129931"/>
          </a:xfrm>
        </p:grpSpPr>
        <p:graphicFrame>
          <p:nvGraphicFramePr>
            <p:cNvPr id="31770" name="Object 26"/>
            <p:cNvGraphicFramePr>
              <a:graphicFrameLocks noChangeAspect="1"/>
            </p:cNvGraphicFramePr>
            <p:nvPr/>
          </p:nvGraphicFramePr>
          <p:xfrm>
            <a:off x="1984375" y="3500438"/>
            <a:ext cx="5176838" cy="2792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82" name="CorelDRAW" r:id="rId3" imgW="6114600" imgH="3298320" progId="">
                    <p:embed/>
                  </p:oleObj>
                </mc:Choice>
                <mc:Fallback>
                  <p:oleObj name="CorelDRAW" r:id="rId3" imgW="6114600" imgH="3298320" progId="">
                    <p:embed/>
                    <p:pic>
                      <p:nvPicPr>
                        <p:cNvPr id="0" name="Picture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84375" y="3500438"/>
                          <a:ext cx="5176838" cy="27924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71" name="Object 27"/>
            <p:cNvGraphicFramePr>
              <a:graphicFrameLocks noChangeAspect="1"/>
            </p:cNvGraphicFramePr>
            <p:nvPr/>
          </p:nvGraphicFramePr>
          <p:xfrm>
            <a:off x="1651000" y="1700213"/>
            <a:ext cx="5513388" cy="16811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83" name="CorelDRAW" r:id="rId5" imgW="6511320" imgH="1986480" progId="">
                    <p:embed/>
                  </p:oleObj>
                </mc:Choice>
                <mc:Fallback>
                  <p:oleObj name="CorelDRAW" r:id="rId5" imgW="6511320" imgH="1986480" progId="">
                    <p:embed/>
                    <p:pic>
                      <p:nvPicPr>
                        <p:cNvPr id="0" name="Picture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1000" y="1700213"/>
                          <a:ext cx="5513388" cy="16811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774" name="Text Box 540"/>
            <p:cNvSpPr txBox="1">
              <a:spLocks noChangeArrowheads="1"/>
            </p:cNvSpPr>
            <p:nvPr/>
          </p:nvSpPr>
          <p:spPr bwMode="auto">
            <a:xfrm>
              <a:off x="4046538" y="6165850"/>
              <a:ext cx="106952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/>
                <a:t>frequency f</a:t>
              </a:r>
            </a:p>
          </p:txBody>
        </p:sp>
        <p:sp>
          <p:nvSpPr>
            <p:cNvPr id="31775" name="Text Box 541"/>
            <p:cNvSpPr txBox="1">
              <a:spLocks noChangeArrowheads="1"/>
            </p:cNvSpPr>
            <p:nvPr/>
          </p:nvSpPr>
          <p:spPr bwMode="auto">
            <a:xfrm rot="-5400000">
              <a:off x="558976" y="4471480"/>
              <a:ext cx="239360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/>
                <a:t>energy dissipation per cycle</a:t>
              </a:r>
            </a:p>
          </p:txBody>
        </p:sp>
        <p:sp>
          <p:nvSpPr>
            <p:cNvPr id="31776" name="Text Box 542"/>
            <p:cNvSpPr txBox="1">
              <a:spLocks noChangeArrowheads="1"/>
            </p:cNvSpPr>
            <p:nvPr/>
          </p:nvSpPr>
          <p:spPr bwMode="auto">
            <a:xfrm>
              <a:off x="1619250" y="1395413"/>
              <a:ext cx="101021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/>
                <a:t>isothermal</a:t>
              </a:r>
            </a:p>
          </p:txBody>
        </p:sp>
        <p:sp>
          <p:nvSpPr>
            <p:cNvPr id="31777" name="Text Box 543"/>
            <p:cNvSpPr txBox="1">
              <a:spLocks noChangeArrowheads="1"/>
            </p:cNvSpPr>
            <p:nvPr/>
          </p:nvSpPr>
          <p:spPr bwMode="auto">
            <a:xfrm>
              <a:off x="6084888" y="1412875"/>
              <a:ext cx="90120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/>
                <a:t>adiabatic</a:t>
              </a:r>
            </a:p>
          </p:txBody>
        </p:sp>
        <p:sp>
          <p:nvSpPr>
            <p:cNvPr id="31778" name="Rectangle 544"/>
            <p:cNvSpPr>
              <a:spLocks noChangeArrowheads="1"/>
            </p:cNvSpPr>
            <p:nvPr/>
          </p:nvSpPr>
          <p:spPr bwMode="auto">
            <a:xfrm>
              <a:off x="1150938" y="1413594"/>
              <a:ext cx="6840537" cy="511175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26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Basics of mechanical loss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definition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mechanical</a:t>
            </a:r>
            <a:r>
              <a:rPr lang="de-DE" dirty="0" smtClean="0"/>
              <a:t> </a:t>
            </a:r>
            <a:r>
              <a:rPr lang="de-DE" dirty="0" err="1" smtClean="0"/>
              <a:t>loss</a:t>
            </a:r>
            <a:r>
              <a:rPr lang="de-DE" dirty="0" smtClean="0"/>
              <a:t> = </a:t>
            </a:r>
            <a:r>
              <a:rPr lang="de-DE" dirty="0" err="1" smtClean="0"/>
              <a:t>phase</a:t>
            </a:r>
            <a:r>
              <a:rPr lang="de-DE" dirty="0" smtClean="0"/>
              <a:t> lag </a:t>
            </a:r>
            <a:r>
              <a:rPr lang="de-DE" dirty="0" err="1" smtClean="0"/>
              <a:t>between</a:t>
            </a:r>
            <a:r>
              <a:rPr lang="de-DE" dirty="0" smtClean="0"/>
              <a:t> stress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strain</a:t>
            </a:r>
            <a:endParaRPr lang="de-DE" dirty="0" smtClean="0"/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 err="1" smtClean="0"/>
              <a:t>measurement</a:t>
            </a:r>
            <a:r>
              <a:rPr lang="de-DE" dirty="0" smtClean="0"/>
              <a:t> via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mechanical</a:t>
            </a:r>
            <a:r>
              <a:rPr lang="de-DE" dirty="0" smtClean="0"/>
              <a:t> Q-</a:t>
            </a:r>
            <a:r>
              <a:rPr lang="de-DE" dirty="0" err="1" smtClean="0"/>
              <a:t>factor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a </a:t>
            </a:r>
            <a:r>
              <a:rPr lang="de-DE" dirty="0" err="1" smtClean="0"/>
              <a:t>resonance</a:t>
            </a:r>
            <a:endParaRPr lang="de-DE" dirty="0" smtClean="0"/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 err="1" smtClean="0"/>
              <a:t>keep</a:t>
            </a:r>
            <a:r>
              <a:rPr lang="de-DE" dirty="0" smtClean="0"/>
              <a:t> in </a:t>
            </a:r>
            <a:r>
              <a:rPr lang="de-DE" dirty="0" err="1" smtClean="0"/>
              <a:t>mind</a:t>
            </a:r>
            <a:r>
              <a:rPr lang="de-DE" dirty="0" smtClean="0"/>
              <a:t>:</a:t>
            </a:r>
          </a:p>
          <a:p>
            <a:pPr marL="0" indent="0">
              <a:buFontTx/>
              <a:buNone/>
              <a:defRPr/>
            </a:pPr>
            <a:r>
              <a:rPr lang="de-DE" dirty="0"/>
              <a:t>	</a:t>
            </a:r>
            <a:r>
              <a:rPr lang="de-DE" dirty="0" smtClean="0"/>
              <a:t>The </a:t>
            </a:r>
            <a:r>
              <a:rPr lang="de-DE" dirty="0" err="1" smtClean="0"/>
              <a:t>mechanical</a:t>
            </a:r>
            <a:r>
              <a:rPr lang="de-DE" dirty="0" smtClean="0"/>
              <a:t> </a:t>
            </a:r>
            <a:r>
              <a:rPr lang="de-DE" dirty="0" err="1" smtClean="0"/>
              <a:t>loss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a </a:t>
            </a:r>
            <a:r>
              <a:rPr lang="de-DE" dirty="0" err="1" smtClean="0"/>
              <a:t>continuous</a:t>
            </a:r>
            <a:r>
              <a:rPr lang="de-DE" dirty="0" smtClean="0"/>
              <a:t> </a:t>
            </a:r>
            <a:r>
              <a:rPr lang="de-DE" dirty="0" err="1" smtClean="0"/>
              <a:t>function</a:t>
            </a:r>
            <a:r>
              <a:rPr lang="de-DE" dirty="0" smtClean="0"/>
              <a:t> of </a:t>
            </a:r>
            <a:r>
              <a:rPr lang="de-DE" dirty="0" err="1" smtClean="0"/>
              <a:t>frequency</a:t>
            </a:r>
            <a:r>
              <a:rPr lang="de-DE" dirty="0" smtClean="0"/>
              <a:t>  	but </a:t>
            </a:r>
            <a:r>
              <a:rPr lang="de-DE" dirty="0" err="1" smtClean="0"/>
              <a:t>we</a:t>
            </a:r>
            <a:r>
              <a:rPr lang="de-DE" dirty="0" smtClean="0"/>
              <a:t> just </a:t>
            </a:r>
            <a:r>
              <a:rPr lang="de-DE" dirty="0" smtClean="0"/>
              <a:t>probe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certain</a:t>
            </a:r>
            <a:r>
              <a:rPr lang="de-DE" dirty="0" smtClean="0"/>
              <a:t> </a:t>
            </a:r>
            <a:r>
              <a:rPr lang="de-DE" dirty="0" err="1" smtClean="0"/>
              <a:t>frequencies</a:t>
            </a:r>
            <a:r>
              <a:rPr lang="de-DE" dirty="0" smtClean="0"/>
              <a:t> (resonant </a:t>
            </a:r>
            <a:r>
              <a:rPr lang="de-DE" dirty="0" smtClean="0"/>
              <a:t>	</a:t>
            </a:r>
            <a:r>
              <a:rPr lang="de-DE" dirty="0" err="1" smtClean="0"/>
              <a:t>frequencies</a:t>
            </a:r>
            <a:r>
              <a:rPr lang="de-DE" dirty="0" smtClean="0"/>
              <a:t>) of </a:t>
            </a:r>
            <a:r>
              <a:rPr lang="de-DE" dirty="0" smtClean="0"/>
              <a:t>a </a:t>
            </a:r>
            <a:r>
              <a:rPr lang="de-DE" dirty="0" err="1" smtClean="0"/>
              <a:t>system</a:t>
            </a:r>
            <a:r>
              <a:rPr lang="de-DE" dirty="0"/>
              <a:t> </a:t>
            </a:r>
            <a:r>
              <a:rPr lang="de-DE" dirty="0" smtClean="0">
                <a:sym typeface="Symbol"/>
              </a:rPr>
              <a:t> </a:t>
            </a:r>
            <a:r>
              <a:rPr lang="de-DE" dirty="0" err="1" smtClean="0">
                <a:sym typeface="Symbol"/>
              </a:rPr>
              <a:t>no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full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knowledge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available</a:t>
            </a:r>
            <a:r>
              <a:rPr lang="de-DE" dirty="0" smtClean="0">
                <a:sym typeface="Symbol"/>
              </a:rPr>
              <a:t>.</a:t>
            </a:r>
            <a:endParaRPr lang="de-DE" dirty="0" smtClean="0"/>
          </a:p>
          <a:p>
            <a:pPr>
              <a:defRPr/>
            </a:pP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27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Loss mechanisms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many</a:t>
            </a:r>
            <a:r>
              <a:rPr lang="de-DE" dirty="0" smtClean="0"/>
              <a:t> different </a:t>
            </a:r>
            <a:r>
              <a:rPr lang="de-DE" dirty="0" err="1" smtClean="0"/>
              <a:t>origins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loss</a:t>
            </a:r>
            <a:r>
              <a:rPr lang="de-DE" dirty="0" smtClean="0"/>
              <a:t> in </a:t>
            </a:r>
            <a:r>
              <a:rPr lang="de-DE" dirty="0" err="1" smtClean="0"/>
              <a:t>solids</a:t>
            </a:r>
            <a:r>
              <a:rPr lang="de-DE" dirty="0" smtClean="0"/>
              <a:t>.</a:t>
            </a:r>
          </a:p>
          <a:p>
            <a:pPr>
              <a:defRPr/>
            </a:pPr>
            <a:r>
              <a:rPr lang="de-DE" dirty="0" smtClean="0"/>
              <a:t>Focus on 3 dominant </a:t>
            </a:r>
            <a:r>
              <a:rPr lang="de-DE" dirty="0" err="1" smtClean="0"/>
              <a:t>ones</a:t>
            </a:r>
            <a:r>
              <a:rPr lang="de-DE" dirty="0" smtClean="0"/>
              <a:t>:</a:t>
            </a:r>
          </a:p>
          <a:p>
            <a:pPr marL="0" indent="0">
              <a:buFontTx/>
              <a:buNone/>
              <a:defRPr/>
            </a:pPr>
            <a:endParaRPr lang="de-DE" dirty="0" smtClean="0"/>
          </a:p>
          <a:p>
            <a:pPr lvl="1">
              <a:defRPr/>
            </a:pPr>
            <a:r>
              <a:rPr lang="de-DE" dirty="0" err="1" smtClean="0"/>
              <a:t>phonon</a:t>
            </a:r>
            <a:r>
              <a:rPr lang="de-DE" dirty="0" smtClean="0"/>
              <a:t>-phonon </a:t>
            </a:r>
            <a:r>
              <a:rPr lang="de-DE" dirty="0" err="1" smtClean="0"/>
              <a:t>interaction</a:t>
            </a:r>
            <a:endParaRPr lang="de-DE" dirty="0" smtClean="0"/>
          </a:p>
          <a:p>
            <a:pPr lvl="1">
              <a:defRPr/>
            </a:pPr>
            <a:r>
              <a:rPr lang="de-DE" dirty="0" smtClean="0"/>
              <a:t>thermo-</a:t>
            </a:r>
            <a:r>
              <a:rPr lang="de-DE" dirty="0" err="1" smtClean="0"/>
              <a:t>elastic</a:t>
            </a:r>
            <a:r>
              <a:rPr lang="de-DE" dirty="0" smtClean="0"/>
              <a:t> </a:t>
            </a:r>
            <a:r>
              <a:rPr lang="de-DE" dirty="0" err="1" smtClean="0"/>
              <a:t>loss</a:t>
            </a:r>
            <a:endParaRPr lang="de-DE" dirty="0" smtClean="0"/>
          </a:p>
          <a:p>
            <a:pPr lvl="1">
              <a:defRPr/>
            </a:pPr>
            <a:r>
              <a:rPr lang="de-DE" dirty="0" err="1" smtClean="0"/>
              <a:t>impurity</a:t>
            </a:r>
            <a:r>
              <a:rPr lang="de-DE" dirty="0" smtClean="0"/>
              <a:t> </a:t>
            </a:r>
            <a:r>
              <a:rPr lang="de-DE" dirty="0" err="1" smtClean="0"/>
              <a:t>driven</a:t>
            </a:r>
            <a:r>
              <a:rPr lang="de-DE" dirty="0" smtClean="0"/>
              <a:t> </a:t>
            </a:r>
            <a:r>
              <a:rPr lang="de-DE" dirty="0" err="1" smtClean="0"/>
              <a:t>losses</a:t>
            </a:r>
            <a:endParaRPr lang="de-DE" dirty="0" smtClean="0"/>
          </a:p>
          <a:p>
            <a:pPr lvl="1">
              <a:defRPr/>
            </a:pPr>
            <a:endParaRPr lang="de-DE" dirty="0"/>
          </a:p>
          <a:p>
            <a:pPr>
              <a:defRPr/>
            </a:pPr>
            <a:r>
              <a:rPr lang="de-DE" dirty="0" smtClean="0"/>
              <a:t>Phonon-phonon-</a:t>
            </a:r>
            <a:r>
              <a:rPr lang="de-DE" dirty="0" err="1" smtClean="0"/>
              <a:t>damping</a:t>
            </a:r>
            <a:r>
              <a:rPr lang="de-DE" dirty="0" smtClean="0"/>
              <a:t> (</a:t>
            </a:r>
            <a:r>
              <a:rPr lang="de-DE" dirty="0" err="1" smtClean="0"/>
              <a:t>Akhiezer</a:t>
            </a:r>
            <a:r>
              <a:rPr lang="de-DE" dirty="0" smtClean="0"/>
              <a:t>-/Landau-</a:t>
            </a:r>
            <a:r>
              <a:rPr lang="de-DE" dirty="0" err="1" smtClean="0"/>
              <a:t>Rumer</a:t>
            </a:r>
            <a:r>
              <a:rPr lang="de-DE" dirty="0" smtClean="0"/>
              <a:t>-</a:t>
            </a:r>
            <a:r>
              <a:rPr lang="de-DE" dirty="0" err="1" smtClean="0"/>
              <a:t>Damping</a:t>
            </a:r>
            <a:r>
              <a:rPr lang="de-DE" dirty="0" smtClean="0"/>
              <a:t>)</a:t>
            </a:r>
          </a:p>
          <a:p>
            <a:pPr marL="0" indent="0">
              <a:buFontTx/>
              <a:buNone/>
              <a:defRPr/>
            </a:pPr>
            <a:endParaRPr lang="de-DE" dirty="0" smtClean="0"/>
          </a:p>
          <a:p>
            <a:pPr marL="0" indent="0">
              <a:buFontTx/>
              <a:buNone/>
              <a:defRPr/>
            </a:pPr>
            <a:r>
              <a:rPr lang="de-DE" dirty="0"/>
              <a:t>	</a:t>
            </a:r>
            <a:r>
              <a:rPr lang="de-DE" dirty="0" smtClean="0"/>
              <a:t>Phonons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forming</a:t>
            </a:r>
            <a:r>
              <a:rPr lang="de-DE" dirty="0" smtClean="0"/>
              <a:t> a </a:t>
            </a:r>
            <a:r>
              <a:rPr lang="de-DE" dirty="0" err="1" smtClean="0"/>
              <a:t>certain</a:t>
            </a:r>
            <a:r>
              <a:rPr lang="de-DE" dirty="0" smtClean="0"/>
              <a:t> </a:t>
            </a:r>
            <a:r>
              <a:rPr lang="de-DE" dirty="0" err="1" smtClean="0"/>
              <a:t>distribution</a:t>
            </a:r>
            <a:r>
              <a:rPr lang="de-DE" dirty="0" smtClean="0"/>
              <a:t> </a:t>
            </a:r>
            <a:r>
              <a:rPr lang="de-DE" dirty="0" err="1" smtClean="0"/>
              <a:t>when</a:t>
            </a:r>
            <a:r>
              <a:rPr lang="de-DE" dirty="0" smtClean="0"/>
              <a:t> in 	</a:t>
            </a:r>
            <a:r>
              <a:rPr lang="de-DE" dirty="0" err="1" smtClean="0"/>
              <a:t>equilibrium</a:t>
            </a:r>
            <a:r>
              <a:rPr lang="de-DE" dirty="0" smtClean="0"/>
              <a:t>.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low</a:t>
            </a:r>
            <a:r>
              <a:rPr lang="de-DE" dirty="0" smtClean="0"/>
              <a:t> </a:t>
            </a:r>
            <a:r>
              <a:rPr lang="de-DE" dirty="0" err="1" smtClean="0"/>
              <a:t>frequency</a:t>
            </a:r>
            <a:r>
              <a:rPr lang="de-DE" dirty="0" smtClean="0"/>
              <a:t> </a:t>
            </a:r>
            <a:r>
              <a:rPr lang="de-DE" dirty="0" err="1" smtClean="0"/>
              <a:t>excitations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acoustic</a:t>
            </a:r>
            <a:r>
              <a:rPr lang="de-DE" dirty="0" smtClean="0"/>
              <a:t> 	</a:t>
            </a:r>
            <a:r>
              <a:rPr lang="de-DE" dirty="0" err="1" smtClean="0"/>
              <a:t>vibration</a:t>
            </a:r>
            <a:r>
              <a:rPr lang="de-DE" dirty="0" smtClean="0"/>
              <a:t> (= </a:t>
            </a:r>
            <a:r>
              <a:rPr lang="de-DE" dirty="0" err="1" smtClean="0"/>
              <a:t>phonon</a:t>
            </a:r>
            <a:r>
              <a:rPr lang="de-DE" dirty="0" smtClean="0"/>
              <a:t>) </a:t>
            </a:r>
            <a:r>
              <a:rPr lang="de-DE" dirty="0" err="1" smtClean="0"/>
              <a:t>modulates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lattice</a:t>
            </a:r>
            <a:r>
              <a:rPr lang="de-DE" dirty="0" smtClean="0"/>
              <a:t> </a:t>
            </a:r>
            <a:r>
              <a:rPr lang="de-DE" dirty="0" smtClean="0">
                <a:sym typeface="Symbol"/>
              </a:rPr>
              <a:t> </a:t>
            </a:r>
            <a:r>
              <a:rPr lang="de-DE" dirty="0" err="1" smtClean="0">
                <a:sym typeface="Symbol"/>
              </a:rPr>
              <a:t>new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local</a:t>
            </a:r>
            <a:endParaRPr lang="de-DE" dirty="0" smtClean="0">
              <a:sym typeface="Symbol"/>
            </a:endParaRPr>
          </a:p>
          <a:p>
            <a:pPr marL="0" indent="0">
              <a:buFontTx/>
              <a:buNone/>
              <a:defRPr/>
            </a:pPr>
            <a:r>
              <a:rPr lang="de-DE" dirty="0">
                <a:sym typeface="Symbol"/>
              </a:rPr>
              <a:t>	</a:t>
            </a:r>
            <a:r>
              <a:rPr lang="de-DE" dirty="0" err="1" smtClean="0">
                <a:sym typeface="Symbol"/>
              </a:rPr>
              <a:t>equilibrium</a:t>
            </a:r>
            <a:r>
              <a:rPr lang="de-DE" dirty="0" smtClean="0">
                <a:sym typeface="Symbol"/>
              </a:rPr>
              <a:t>  </a:t>
            </a:r>
            <a:r>
              <a:rPr lang="de-DE" dirty="0" err="1" smtClean="0">
                <a:sym typeface="Symbol"/>
              </a:rPr>
              <a:t>redistribution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consumes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energy</a:t>
            </a:r>
            <a:r>
              <a:rPr lang="de-DE" dirty="0" smtClean="0">
                <a:sym typeface="Symbol"/>
              </a:rPr>
              <a:t>  </a:t>
            </a:r>
            <a:r>
              <a:rPr lang="de-DE" dirty="0" err="1" smtClean="0">
                <a:sym typeface="Symbol"/>
              </a:rPr>
              <a:t>loss</a:t>
            </a:r>
            <a:r>
              <a:rPr lang="de-DE" dirty="0" smtClean="0">
                <a:sym typeface="Symbol"/>
              </a:rPr>
              <a:t>.</a:t>
            </a:r>
            <a:endParaRPr lang="de-DE" dirty="0"/>
          </a:p>
          <a:p>
            <a:pPr marL="57150" indent="0">
              <a:buFontTx/>
              <a:buNone/>
              <a:defRPr/>
            </a:pP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28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Loss mechanisms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Phonon-phonon-</a:t>
            </a:r>
            <a:r>
              <a:rPr lang="de-DE" dirty="0" err="1" smtClean="0"/>
              <a:t>damping</a:t>
            </a:r>
            <a:r>
              <a:rPr lang="de-DE" dirty="0" smtClean="0"/>
              <a:t> (</a:t>
            </a:r>
            <a:r>
              <a:rPr lang="de-DE" dirty="0" err="1" smtClean="0"/>
              <a:t>Akhiezer</a:t>
            </a:r>
            <a:r>
              <a:rPr lang="de-DE" dirty="0" smtClean="0"/>
              <a:t>-/Landau-</a:t>
            </a:r>
            <a:r>
              <a:rPr lang="de-DE" dirty="0" err="1" smtClean="0"/>
              <a:t>Rumer</a:t>
            </a:r>
            <a:r>
              <a:rPr lang="de-DE" dirty="0" smtClean="0"/>
              <a:t>-</a:t>
            </a:r>
            <a:r>
              <a:rPr lang="de-DE" dirty="0" err="1" smtClean="0"/>
              <a:t>Damping</a:t>
            </a:r>
            <a:r>
              <a:rPr lang="de-DE" dirty="0" smtClean="0"/>
              <a:t>)</a:t>
            </a:r>
          </a:p>
          <a:p>
            <a:pPr marL="0" indent="0">
              <a:buFontTx/>
              <a:buNone/>
              <a:defRPr/>
            </a:pPr>
            <a:endParaRPr lang="de-DE" dirty="0" smtClean="0"/>
          </a:p>
          <a:p>
            <a:pPr marL="0" indent="0">
              <a:buFontTx/>
              <a:buNone/>
              <a:defRPr/>
            </a:pPr>
            <a:r>
              <a:rPr lang="de-DE" dirty="0"/>
              <a:t>	</a:t>
            </a:r>
            <a:r>
              <a:rPr lang="de-DE" dirty="0" smtClean="0"/>
              <a:t>Phonons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forming</a:t>
            </a:r>
            <a:r>
              <a:rPr lang="de-DE" dirty="0" smtClean="0"/>
              <a:t> a </a:t>
            </a:r>
            <a:r>
              <a:rPr lang="de-DE" dirty="0" err="1" smtClean="0"/>
              <a:t>certain</a:t>
            </a:r>
            <a:r>
              <a:rPr lang="de-DE" dirty="0" smtClean="0"/>
              <a:t> </a:t>
            </a:r>
            <a:r>
              <a:rPr lang="de-DE" dirty="0" err="1" smtClean="0"/>
              <a:t>distribution</a:t>
            </a:r>
            <a:r>
              <a:rPr lang="de-DE" dirty="0" smtClean="0"/>
              <a:t> </a:t>
            </a:r>
            <a:r>
              <a:rPr lang="de-DE" dirty="0" err="1" smtClean="0"/>
              <a:t>when</a:t>
            </a:r>
            <a:r>
              <a:rPr lang="de-DE" dirty="0" smtClean="0"/>
              <a:t> in 	</a:t>
            </a:r>
            <a:r>
              <a:rPr lang="de-DE" dirty="0" err="1" smtClean="0"/>
              <a:t>equilibrium</a:t>
            </a:r>
            <a:r>
              <a:rPr lang="de-DE" dirty="0" smtClean="0"/>
              <a:t>.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low</a:t>
            </a:r>
            <a:r>
              <a:rPr lang="de-DE" dirty="0" smtClean="0"/>
              <a:t> </a:t>
            </a:r>
            <a:r>
              <a:rPr lang="de-DE" dirty="0" err="1" smtClean="0"/>
              <a:t>frequency</a:t>
            </a:r>
            <a:r>
              <a:rPr lang="de-DE" dirty="0" smtClean="0"/>
              <a:t> </a:t>
            </a:r>
            <a:r>
              <a:rPr lang="de-DE" dirty="0" err="1" smtClean="0"/>
              <a:t>excitations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acoustic</a:t>
            </a:r>
            <a:r>
              <a:rPr lang="de-DE" dirty="0" smtClean="0"/>
              <a:t> 	</a:t>
            </a:r>
            <a:r>
              <a:rPr lang="de-DE" dirty="0" err="1" smtClean="0"/>
              <a:t>vibration</a:t>
            </a:r>
            <a:r>
              <a:rPr lang="de-DE" dirty="0" smtClean="0"/>
              <a:t> (= </a:t>
            </a:r>
            <a:r>
              <a:rPr lang="de-DE" dirty="0" err="1" smtClean="0"/>
              <a:t>phonon</a:t>
            </a:r>
            <a:r>
              <a:rPr lang="de-DE" dirty="0" smtClean="0"/>
              <a:t>) </a:t>
            </a:r>
            <a:r>
              <a:rPr lang="de-DE" dirty="0" err="1" smtClean="0"/>
              <a:t>modulates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lattice</a:t>
            </a:r>
            <a:r>
              <a:rPr lang="de-DE" dirty="0" smtClean="0"/>
              <a:t> </a:t>
            </a:r>
            <a:r>
              <a:rPr lang="de-DE" dirty="0" smtClean="0">
                <a:sym typeface="Symbol"/>
              </a:rPr>
              <a:t> </a:t>
            </a:r>
            <a:r>
              <a:rPr lang="de-DE" dirty="0" err="1" smtClean="0">
                <a:sym typeface="Symbol"/>
              </a:rPr>
              <a:t>new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local</a:t>
            </a:r>
            <a:endParaRPr lang="de-DE" dirty="0" smtClean="0">
              <a:sym typeface="Symbol"/>
            </a:endParaRPr>
          </a:p>
          <a:p>
            <a:pPr marL="0" indent="0">
              <a:buFontTx/>
              <a:buNone/>
              <a:defRPr/>
            </a:pPr>
            <a:r>
              <a:rPr lang="de-DE" dirty="0">
                <a:sym typeface="Symbol"/>
              </a:rPr>
              <a:t>	</a:t>
            </a:r>
            <a:r>
              <a:rPr lang="de-DE" dirty="0" err="1" smtClean="0">
                <a:sym typeface="Symbol"/>
              </a:rPr>
              <a:t>equilibrium</a:t>
            </a:r>
            <a:r>
              <a:rPr lang="de-DE" dirty="0" smtClean="0">
                <a:sym typeface="Symbol"/>
              </a:rPr>
              <a:t>  </a:t>
            </a:r>
            <a:r>
              <a:rPr lang="de-DE" dirty="0" err="1" smtClean="0">
                <a:sym typeface="Symbol"/>
              </a:rPr>
              <a:t>redistribution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consumes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energy</a:t>
            </a:r>
            <a:r>
              <a:rPr lang="de-DE" dirty="0" smtClean="0">
                <a:sym typeface="Symbol"/>
              </a:rPr>
              <a:t>  </a:t>
            </a:r>
            <a:r>
              <a:rPr lang="de-DE" dirty="0" err="1" smtClean="0">
                <a:sym typeface="Symbol"/>
              </a:rPr>
              <a:t>loss</a:t>
            </a:r>
            <a:r>
              <a:rPr lang="de-DE" dirty="0" smtClean="0">
                <a:sym typeface="Symbol"/>
              </a:rPr>
              <a:t>.</a:t>
            </a:r>
          </a:p>
          <a:p>
            <a:pPr marL="0" indent="0">
              <a:buFontTx/>
              <a:buNone/>
              <a:defRPr/>
            </a:pPr>
            <a:endParaRPr lang="de-DE" dirty="0">
              <a:sym typeface="Symbol"/>
            </a:endParaRPr>
          </a:p>
          <a:p>
            <a:pPr marL="0" indent="0">
              <a:buFontTx/>
              <a:buNone/>
              <a:defRPr/>
            </a:pPr>
            <a:r>
              <a:rPr lang="de-DE" dirty="0" smtClean="0">
                <a:sym typeface="Symbol"/>
              </a:rPr>
              <a:t>						(</a:t>
            </a:r>
            <a:r>
              <a:rPr lang="de-DE" dirty="0" err="1" smtClean="0">
                <a:sym typeface="Symbol"/>
              </a:rPr>
              <a:t>Akhiezer</a:t>
            </a:r>
            <a:r>
              <a:rPr lang="de-DE" dirty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loss</a:t>
            </a:r>
            <a:r>
              <a:rPr lang="de-DE" dirty="0" smtClean="0">
                <a:sym typeface="Symbol"/>
              </a:rPr>
              <a:t>)</a:t>
            </a:r>
          </a:p>
          <a:p>
            <a:pPr marL="0" indent="0">
              <a:buFontTx/>
              <a:buNone/>
              <a:defRPr/>
            </a:pPr>
            <a:endParaRPr lang="de-DE" dirty="0">
              <a:sym typeface="Symbol"/>
            </a:endParaRPr>
          </a:p>
          <a:p>
            <a:pPr marL="0" indent="0">
              <a:buFontTx/>
              <a:buNone/>
              <a:defRPr/>
            </a:pPr>
            <a:r>
              <a:rPr lang="de-DE" dirty="0" smtClean="0">
                <a:sym typeface="Symbol"/>
              </a:rPr>
              <a:t>	</a:t>
            </a:r>
            <a:r>
              <a:rPr lang="de-DE" dirty="0" err="1" smtClean="0">
                <a:sym typeface="Symbol"/>
              </a:rPr>
              <a:t>If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the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phonon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energy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is</a:t>
            </a:r>
            <a:r>
              <a:rPr lang="de-DE" dirty="0" smtClean="0">
                <a:sym typeface="Symbol"/>
              </a:rPr>
              <a:t> high (high </a:t>
            </a:r>
            <a:r>
              <a:rPr lang="de-DE" dirty="0" err="1" smtClean="0">
                <a:sym typeface="Symbol"/>
              </a:rPr>
              <a:t>frequency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vibration</a:t>
            </a:r>
            <a:r>
              <a:rPr lang="de-DE" dirty="0" smtClean="0">
                <a:sym typeface="Symbol"/>
              </a:rPr>
              <a:t>) </a:t>
            </a:r>
            <a:r>
              <a:rPr lang="de-DE" dirty="0" err="1" smtClean="0">
                <a:sym typeface="Symbol"/>
              </a:rPr>
              <a:t>the</a:t>
            </a:r>
            <a:r>
              <a:rPr lang="de-DE" dirty="0" smtClean="0">
                <a:sym typeface="Symbol"/>
              </a:rPr>
              <a:t> 	</a:t>
            </a:r>
            <a:r>
              <a:rPr lang="de-DE" dirty="0" err="1" smtClean="0">
                <a:sym typeface="Symbol"/>
              </a:rPr>
              <a:t>acoustic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phonon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directly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interacts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with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the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phonons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of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the</a:t>
            </a:r>
            <a:r>
              <a:rPr lang="de-DE" dirty="0" smtClean="0">
                <a:sym typeface="Symbol"/>
              </a:rPr>
              <a:t> 	</a:t>
            </a:r>
            <a:r>
              <a:rPr lang="de-DE" dirty="0" err="1" smtClean="0">
                <a:sym typeface="Symbol"/>
              </a:rPr>
              <a:t>given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distribution</a:t>
            </a:r>
            <a:r>
              <a:rPr lang="de-DE" dirty="0" smtClean="0">
                <a:sym typeface="Symbol"/>
              </a:rPr>
              <a:t>  </a:t>
            </a:r>
            <a:r>
              <a:rPr lang="de-DE" dirty="0" err="1" smtClean="0">
                <a:sym typeface="Symbol"/>
              </a:rPr>
              <a:t>direct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phonon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scattering</a:t>
            </a:r>
            <a:r>
              <a:rPr lang="de-DE" dirty="0" smtClean="0">
                <a:sym typeface="Symbol"/>
              </a:rPr>
              <a:t>  	</a:t>
            </a:r>
            <a:r>
              <a:rPr lang="de-DE" dirty="0" err="1" smtClean="0">
                <a:sym typeface="Symbol"/>
              </a:rPr>
              <a:t>redistribution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consumes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energy</a:t>
            </a:r>
            <a:r>
              <a:rPr lang="de-DE" dirty="0" smtClean="0">
                <a:sym typeface="Symbol"/>
              </a:rPr>
              <a:t>  </a:t>
            </a:r>
            <a:r>
              <a:rPr lang="de-DE" dirty="0" err="1" smtClean="0">
                <a:sym typeface="Symbol"/>
              </a:rPr>
              <a:t>loss</a:t>
            </a:r>
            <a:r>
              <a:rPr lang="de-DE" dirty="0" smtClean="0">
                <a:sym typeface="Symbol"/>
              </a:rPr>
              <a:t>.</a:t>
            </a:r>
          </a:p>
          <a:p>
            <a:pPr marL="0" indent="0">
              <a:buFontTx/>
              <a:buNone/>
              <a:defRPr/>
            </a:pPr>
            <a:endParaRPr lang="de-DE" dirty="0">
              <a:sym typeface="Symbol"/>
            </a:endParaRPr>
          </a:p>
          <a:p>
            <a:pPr marL="0" indent="0">
              <a:buFontTx/>
              <a:buNone/>
              <a:defRPr/>
            </a:pPr>
            <a:r>
              <a:rPr lang="de-DE" dirty="0" smtClean="0">
                <a:sym typeface="Symbol"/>
              </a:rPr>
              <a:t>						(Landau-</a:t>
            </a:r>
            <a:r>
              <a:rPr lang="de-DE" dirty="0" err="1" smtClean="0">
                <a:sym typeface="Symbol"/>
              </a:rPr>
              <a:t>Rumer</a:t>
            </a:r>
            <a:r>
              <a:rPr lang="de-DE" dirty="0" smtClean="0">
                <a:sym typeface="Symbol"/>
              </a:rPr>
              <a:t>-Loss)</a:t>
            </a:r>
            <a:endParaRPr lang="de-DE" dirty="0"/>
          </a:p>
          <a:p>
            <a:pPr marL="57150" indent="0">
              <a:buFontTx/>
              <a:buNone/>
              <a:defRPr/>
            </a:pP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29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498475" y="2060575"/>
            <a:ext cx="814705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4000" dirty="0">
                <a:latin typeface="+mj-lt"/>
                <a:cs typeface="+mn-cs"/>
              </a:rPr>
              <a:t>Thermal </a:t>
            </a:r>
            <a:r>
              <a:rPr lang="de-DE" sz="4000" dirty="0" err="1">
                <a:latin typeface="+mj-lt"/>
                <a:cs typeface="+mn-cs"/>
              </a:rPr>
              <a:t>noise</a:t>
            </a:r>
            <a:r>
              <a:rPr lang="de-DE" sz="4000" dirty="0">
                <a:latin typeface="+mj-lt"/>
                <a:cs typeface="+mn-cs"/>
              </a:rPr>
              <a:t> in GW </a:t>
            </a:r>
            <a:r>
              <a:rPr lang="de-DE" sz="4000" dirty="0" err="1">
                <a:latin typeface="+mj-lt"/>
                <a:cs typeface="+mn-cs"/>
              </a:rPr>
              <a:t>detectors</a:t>
            </a:r>
            <a:endParaRPr lang="de-DE" sz="4000" dirty="0">
              <a:latin typeface="+mj-lt"/>
              <a:cs typeface="+mn-cs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3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Basics of mechanical loss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thermo-</a:t>
            </a:r>
            <a:r>
              <a:rPr lang="de-DE" dirty="0" err="1" smtClean="0"/>
              <a:t>elastic</a:t>
            </a:r>
            <a:r>
              <a:rPr lang="de-DE" dirty="0" smtClean="0"/>
              <a:t> </a:t>
            </a:r>
            <a:r>
              <a:rPr lang="de-DE" dirty="0" err="1" smtClean="0"/>
              <a:t>damping</a:t>
            </a:r>
            <a:endParaRPr lang="de-DE" dirty="0" smtClean="0"/>
          </a:p>
          <a:p>
            <a:pPr marL="0" indent="0">
              <a:buFontTx/>
              <a:buNone/>
              <a:defRPr/>
            </a:pPr>
            <a:endParaRPr lang="de-DE" dirty="0"/>
          </a:p>
          <a:p>
            <a:pPr marL="0" indent="0">
              <a:buFontTx/>
              <a:buNone/>
              <a:defRPr/>
            </a:pPr>
            <a:r>
              <a:rPr lang="de-DE" dirty="0" smtClean="0"/>
              <a:t>	</a:t>
            </a:r>
            <a:r>
              <a:rPr lang="de-DE" dirty="0" err="1" smtClean="0"/>
              <a:t>If</a:t>
            </a:r>
            <a:r>
              <a:rPr lang="de-DE" dirty="0" smtClean="0"/>
              <a:t> a sample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deformed</a:t>
            </a:r>
            <a:r>
              <a:rPr lang="de-DE" dirty="0" smtClean="0"/>
              <a:t> </a:t>
            </a:r>
            <a:r>
              <a:rPr lang="de-DE" dirty="0" err="1" smtClean="0"/>
              <a:t>certain</a:t>
            </a:r>
            <a:r>
              <a:rPr lang="de-DE" dirty="0" smtClean="0"/>
              <a:t> </a:t>
            </a:r>
            <a:r>
              <a:rPr lang="de-DE" dirty="0" err="1" smtClean="0"/>
              <a:t>parts</a:t>
            </a:r>
            <a:r>
              <a:rPr lang="de-DE" dirty="0" smtClean="0"/>
              <a:t>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compressed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endParaRPr lang="de-DE" dirty="0" smtClean="0"/>
          </a:p>
          <a:p>
            <a:pPr marL="0" indent="0">
              <a:buFontTx/>
              <a:buNone/>
              <a:defRPr/>
            </a:pPr>
            <a:r>
              <a:rPr lang="de-DE" dirty="0"/>
              <a:t>	</a:t>
            </a:r>
            <a:r>
              <a:rPr lang="de-DE" dirty="0" err="1" smtClean="0"/>
              <a:t>expanded</a:t>
            </a:r>
            <a:r>
              <a:rPr lang="de-DE" dirty="0" smtClean="0"/>
              <a:t> </a:t>
            </a:r>
            <a:r>
              <a:rPr lang="de-DE" dirty="0" smtClean="0">
                <a:sym typeface="Symbol"/>
              </a:rPr>
              <a:t> </a:t>
            </a:r>
            <a:r>
              <a:rPr lang="de-DE" dirty="0" err="1" smtClean="0">
                <a:sym typeface="Symbol"/>
              </a:rPr>
              <a:t>local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heating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or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cooling</a:t>
            </a:r>
            <a:r>
              <a:rPr lang="de-DE" dirty="0" smtClean="0">
                <a:sym typeface="Symbol"/>
              </a:rPr>
              <a:t> (</a:t>
            </a:r>
            <a:r>
              <a:rPr lang="de-DE" dirty="0" err="1" smtClean="0">
                <a:sym typeface="Symbol"/>
              </a:rPr>
              <a:t>depending</a:t>
            </a:r>
            <a:r>
              <a:rPr lang="de-DE" dirty="0" smtClean="0">
                <a:sym typeface="Symbol"/>
              </a:rPr>
              <a:t> on CTE).</a:t>
            </a:r>
          </a:p>
          <a:p>
            <a:pPr marL="0" indent="0">
              <a:buFontTx/>
              <a:buNone/>
              <a:defRPr/>
            </a:pPr>
            <a:r>
              <a:rPr lang="de-DE" dirty="0">
                <a:sym typeface="Symbol"/>
              </a:rPr>
              <a:t>	</a:t>
            </a:r>
            <a:r>
              <a:rPr lang="de-DE" dirty="0" smtClean="0">
                <a:sym typeface="Symbol"/>
              </a:rPr>
              <a:t>Sample </a:t>
            </a:r>
            <a:r>
              <a:rPr lang="de-DE" dirty="0" err="1" smtClean="0">
                <a:sym typeface="Symbol"/>
              </a:rPr>
              <a:t>is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now</a:t>
            </a:r>
            <a:r>
              <a:rPr lang="de-DE" dirty="0" smtClean="0">
                <a:sym typeface="Symbol"/>
              </a:rPr>
              <a:t> in thermal non-equilibrium  </a:t>
            </a:r>
            <a:r>
              <a:rPr lang="de-DE" dirty="0" err="1" smtClean="0">
                <a:sym typeface="Symbol"/>
              </a:rPr>
              <a:t>heat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flux</a:t>
            </a:r>
            <a:r>
              <a:rPr lang="de-DE" dirty="0" smtClean="0">
                <a:sym typeface="Symbol"/>
              </a:rPr>
              <a:t>  	</a:t>
            </a:r>
            <a:r>
              <a:rPr lang="de-DE" dirty="0" err="1" smtClean="0">
                <a:sym typeface="Symbol"/>
              </a:rPr>
              <a:t>entropy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is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increased</a:t>
            </a:r>
            <a:r>
              <a:rPr lang="de-DE" dirty="0" smtClean="0">
                <a:sym typeface="Symbol"/>
              </a:rPr>
              <a:t>  </a:t>
            </a:r>
            <a:r>
              <a:rPr lang="de-DE" dirty="0" err="1" smtClean="0">
                <a:sym typeface="Symbol"/>
              </a:rPr>
              <a:t>loss</a:t>
            </a:r>
            <a:r>
              <a:rPr lang="de-DE" dirty="0" smtClean="0">
                <a:sym typeface="Symbol"/>
              </a:rPr>
              <a:t>.</a:t>
            </a:r>
          </a:p>
          <a:p>
            <a:pPr marL="0" indent="0">
              <a:buFontTx/>
              <a:buNone/>
              <a:defRPr/>
            </a:pPr>
            <a:endParaRPr lang="de-DE" dirty="0">
              <a:sym typeface="Symbol"/>
            </a:endParaRPr>
          </a:p>
          <a:p>
            <a:pPr>
              <a:defRPr/>
            </a:pPr>
            <a:r>
              <a:rPr lang="de-DE" dirty="0" err="1" smtClean="0">
                <a:sym typeface="Symbol"/>
              </a:rPr>
              <a:t>impurity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driven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damping</a:t>
            </a:r>
            <a:endParaRPr lang="de-DE" dirty="0" smtClean="0">
              <a:sym typeface="Symbol"/>
            </a:endParaRPr>
          </a:p>
          <a:p>
            <a:pPr>
              <a:defRPr/>
            </a:pPr>
            <a:endParaRPr lang="de-DE" dirty="0">
              <a:sym typeface="Symbol"/>
            </a:endParaRPr>
          </a:p>
          <a:p>
            <a:pPr marL="0" indent="0">
              <a:buFontTx/>
              <a:buNone/>
              <a:defRPr/>
            </a:pPr>
            <a:r>
              <a:rPr lang="de-DE" dirty="0" smtClean="0">
                <a:sym typeface="Symbol"/>
              </a:rPr>
              <a:t>	</a:t>
            </a:r>
            <a:r>
              <a:rPr lang="de-DE" dirty="0" err="1" smtClean="0">
                <a:sym typeface="Symbol"/>
              </a:rPr>
              <a:t>Impurities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can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occupy</a:t>
            </a:r>
            <a:r>
              <a:rPr lang="de-DE" dirty="0" smtClean="0">
                <a:sym typeface="Symbol"/>
              </a:rPr>
              <a:t> different </a:t>
            </a:r>
            <a:r>
              <a:rPr lang="de-DE" dirty="0" err="1" smtClean="0">
                <a:sym typeface="Symbol"/>
              </a:rPr>
              <a:t>positions</a:t>
            </a:r>
            <a:r>
              <a:rPr lang="de-DE" dirty="0" smtClean="0">
                <a:sym typeface="Symbol"/>
              </a:rPr>
              <a:t> in a </a:t>
            </a:r>
            <a:r>
              <a:rPr lang="de-DE" dirty="0" err="1" smtClean="0">
                <a:sym typeface="Symbol"/>
              </a:rPr>
              <a:t>lattice</a:t>
            </a:r>
            <a:r>
              <a:rPr lang="de-DE" dirty="0" smtClean="0">
                <a:sym typeface="Symbol"/>
              </a:rPr>
              <a:t> </a:t>
            </a:r>
          </a:p>
          <a:p>
            <a:pPr marL="0" indent="0">
              <a:buFontTx/>
              <a:buNone/>
              <a:defRPr/>
            </a:pPr>
            <a:r>
              <a:rPr lang="de-DE" dirty="0">
                <a:sym typeface="Symbol"/>
              </a:rPr>
              <a:t>	</a:t>
            </a:r>
            <a:r>
              <a:rPr lang="de-DE" dirty="0" err="1" smtClean="0">
                <a:sym typeface="Symbol"/>
              </a:rPr>
              <a:t>depending</a:t>
            </a:r>
            <a:r>
              <a:rPr lang="de-DE" dirty="0" smtClean="0">
                <a:sym typeface="Symbol"/>
              </a:rPr>
              <a:t> on </a:t>
            </a:r>
            <a:r>
              <a:rPr lang="de-DE" dirty="0" err="1" smtClean="0">
                <a:sym typeface="Symbol"/>
              </a:rPr>
              <a:t>the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applied</a:t>
            </a:r>
            <a:r>
              <a:rPr lang="de-DE" dirty="0" smtClean="0">
                <a:sym typeface="Symbol"/>
              </a:rPr>
              <a:t> stress. </a:t>
            </a:r>
            <a:r>
              <a:rPr lang="de-DE" dirty="0" err="1" smtClean="0">
                <a:sym typeface="Symbol"/>
              </a:rPr>
              <a:t>If</a:t>
            </a:r>
            <a:r>
              <a:rPr lang="de-DE" dirty="0" smtClean="0">
                <a:sym typeface="Symbol"/>
              </a:rPr>
              <a:t> an </a:t>
            </a:r>
            <a:r>
              <a:rPr lang="de-DE" dirty="0" err="1" smtClean="0">
                <a:sym typeface="Symbol"/>
              </a:rPr>
              <a:t>external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vibration</a:t>
            </a:r>
            <a:endParaRPr lang="de-DE" dirty="0" smtClean="0">
              <a:sym typeface="Symbol"/>
            </a:endParaRPr>
          </a:p>
          <a:p>
            <a:pPr marL="0" indent="0">
              <a:buFontTx/>
              <a:buNone/>
              <a:defRPr/>
            </a:pPr>
            <a:r>
              <a:rPr lang="de-DE" dirty="0">
                <a:sym typeface="Symbol"/>
              </a:rPr>
              <a:t>	</a:t>
            </a:r>
            <a:r>
              <a:rPr lang="de-DE" dirty="0" err="1" smtClean="0">
                <a:sym typeface="Symbol"/>
              </a:rPr>
              <a:t>is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applied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it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might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be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energetic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better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to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change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positions</a:t>
            </a:r>
            <a:r>
              <a:rPr lang="de-DE" dirty="0" smtClean="0">
                <a:sym typeface="Symbol"/>
              </a:rPr>
              <a:t> 	 </a:t>
            </a:r>
            <a:r>
              <a:rPr lang="de-DE" dirty="0" err="1" smtClean="0">
                <a:sym typeface="Symbol"/>
              </a:rPr>
              <a:t>loss</a:t>
            </a:r>
            <a:r>
              <a:rPr lang="de-DE" dirty="0" smtClean="0">
                <a:sym typeface="Symbol"/>
              </a:rPr>
              <a:t>.</a:t>
            </a:r>
            <a:endParaRPr lang="de-DE" dirty="0" smtClean="0"/>
          </a:p>
          <a:p>
            <a:pPr marL="457200" lvl="1" indent="0">
              <a:buFontTx/>
              <a:buNone/>
              <a:defRPr/>
            </a:pPr>
            <a:endParaRPr lang="de-DE" dirty="0"/>
          </a:p>
          <a:p>
            <a:pPr marL="57150" indent="0">
              <a:buFontTx/>
              <a:buNone/>
              <a:defRPr/>
            </a:pP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30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Basics of mechanical loss</a:t>
            </a:r>
          </a:p>
        </p:txBody>
      </p:sp>
      <p:sp>
        <p:nvSpPr>
          <p:cNvPr id="3278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0050"/>
            <a:r>
              <a:rPr lang="de-DE" smtClean="0"/>
              <a:t>The transition between 2 (quasi-)stable positions can be modelled with a double-well potential:</a:t>
            </a:r>
          </a:p>
        </p:txBody>
      </p:sp>
      <p:graphicFrame>
        <p:nvGraphicFramePr>
          <p:cNvPr id="32784" name="Object 16"/>
          <p:cNvGraphicFramePr>
            <a:graphicFrameLocks noChangeAspect="1"/>
          </p:cNvGraphicFramePr>
          <p:nvPr/>
        </p:nvGraphicFramePr>
        <p:xfrm>
          <a:off x="5614988" y="2133600"/>
          <a:ext cx="227012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6" name="Formel" r:id="rId3" imgW="1129810" imgH="431613" progId="Equation.3">
                  <p:embed/>
                </p:oleObj>
              </mc:Choice>
              <mc:Fallback>
                <p:oleObj name="Formel" r:id="rId3" imgW="1129810" imgH="431613" progId="Equation.3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4988" y="2133600"/>
                        <a:ext cx="2270125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88" name="Text Box 6"/>
          <p:cNvSpPr txBox="1">
            <a:spLocks noChangeArrowheads="1"/>
          </p:cNvSpPr>
          <p:nvPr/>
        </p:nvSpPr>
        <p:spPr bwMode="auto">
          <a:xfrm>
            <a:off x="5580063" y="3549650"/>
            <a:ext cx="256222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Symbol" pitchFamily="18" charset="2"/>
              <a:buNone/>
            </a:pPr>
            <a:r>
              <a:rPr lang="en-GB" sz="1600">
                <a:latin typeface="Verdana" pitchFamily="34" charset="0"/>
                <a:sym typeface="Symbol" pitchFamily="18" charset="2"/>
              </a:rPr>
              <a:t> … r</a:t>
            </a:r>
            <a:r>
              <a:rPr lang="en-GB" sz="1600">
                <a:latin typeface="Verdana" pitchFamily="34" charset="0"/>
              </a:rPr>
              <a:t>elaxation strength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Symbol" pitchFamily="18" charset="2"/>
              <a:buNone/>
            </a:pPr>
            <a:r>
              <a:rPr lang="en-GB" sz="1600">
                <a:latin typeface="Verdana" pitchFamily="34" charset="0"/>
                <a:sym typeface="Symbol" pitchFamily="18" charset="2"/>
              </a:rPr>
              <a:t> … </a:t>
            </a:r>
            <a:r>
              <a:rPr lang="en-GB" sz="1600">
                <a:latin typeface="Verdana" pitchFamily="34" charset="0"/>
              </a:rPr>
              <a:t>relaxation time</a:t>
            </a:r>
          </a:p>
        </p:txBody>
      </p:sp>
      <p:grpSp>
        <p:nvGrpSpPr>
          <p:cNvPr id="32789" name="Group 16"/>
          <p:cNvGrpSpPr>
            <a:grpSpLocks/>
          </p:cNvGrpSpPr>
          <p:nvPr/>
        </p:nvGrpSpPr>
        <p:grpSpPr bwMode="auto">
          <a:xfrm>
            <a:off x="539750" y="2336800"/>
            <a:ext cx="3455988" cy="3252788"/>
            <a:chOff x="339" y="1344"/>
            <a:chExt cx="1244" cy="1377"/>
          </a:xfrm>
        </p:grpSpPr>
        <p:pic>
          <p:nvPicPr>
            <p:cNvPr id="32797" name="Grafik 1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67" y="1344"/>
              <a:ext cx="1016" cy="1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98" name="Text Box 13"/>
            <p:cNvSpPr txBox="1">
              <a:spLocks noChangeArrowheads="1"/>
            </p:cNvSpPr>
            <p:nvPr/>
          </p:nvSpPr>
          <p:spPr bwMode="auto">
            <a:xfrm>
              <a:off x="590" y="1684"/>
              <a:ext cx="167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>
                  <a:solidFill>
                    <a:schemeClr val="accent2"/>
                  </a:solidFill>
                  <a:latin typeface="Verdana" pitchFamily="34" charset="0"/>
                </a:rPr>
                <a:t>E</a:t>
              </a:r>
              <a:r>
                <a:rPr lang="de-DE" sz="2000" baseline="-25000">
                  <a:solidFill>
                    <a:schemeClr val="accent2"/>
                  </a:solidFill>
                  <a:latin typeface="Verdana" pitchFamily="34" charset="0"/>
                </a:rPr>
                <a:t>A</a:t>
              </a:r>
            </a:p>
          </p:txBody>
        </p:sp>
        <p:sp>
          <p:nvSpPr>
            <p:cNvPr id="32799" name="Text Box 14"/>
            <p:cNvSpPr txBox="1">
              <a:spLocks noChangeArrowheads="1"/>
            </p:cNvSpPr>
            <p:nvPr/>
          </p:nvSpPr>
          <p:spPr bwMode="auto">
            <a:xfrm rot="-5400000">
              <a:off x="199" y="1811"/>
              <a:ext cx="45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>
                  <a:latin typeface="Verdana" pitchFamily="34" charset="0"/>
                </a:rPr>
                <a:t>energy</a:t>
              </a:r>
            </a:p>
          </p:txBody>
        </p:sp>
        <p:sp>
          <p:nvSpPr>
            <p:cNvPr id="32800" name="Text Box 15"/>
            <p:cNvSpPr txBox="1">
              <a:spLocks noChangeArrowheads="1"/>
            </p:cNvSpPr>
            <p:nvPr/>
          </p:nvSpPr>
          <p:spPr bwMode="auto">
            <a:xfrm>
              <a:off x="794" y="2547"/>
              <a:ext cx="49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>
                  <a:latin typeface="Verdana" pitchFamily="34" charset="0"/>
                </a:rPr>
                <a:t>position</a:t>
              </a:r>
            </a:p>
          </p:txBody>
        </p:sp>
      </p:grpSp>
      <p:sp>
        <p:nvSpPr>
          <p:cNvPr id="32790" name="Textfeld 16"/>
          <p:cNvSpPr txBox="1">
            <a:spLocks noChangeArrowheads="1"/>
          </p:cNvSpPr>
          <p:nvPr/>
        </p:nvSpPr>
        <p:spPr bwMode="auto">
          <a:xfrm>
            <a:off x="3995738" y="4621213"/>
            <a:ext cx="58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ym typeface="Symbol" pitchFamily="18" charset="2"/>
              </a:rPr>
              <a:t>=0</a:t>
            </a:r>
            <a:endParaRPr lang="de-DE"/>
          </a:p>
        </p:txBody>
      </p:sp>
      <p:sp>
        <p:nvSpPr>
          <p:cNvPr id="32791" name="Textfeld 17"/>
          <p:cNvSpPr txBox="1">
            <a:spLocks noChangeArrowheads="1"/>
          </p:cNvSpPr>
          <p:nvPr/>
        </p:nvSpPr>
        <p:spPr bwMode="auto">
          <a:xfrm>
            <a:off x="3979863" y="3843338"/>
            <a:ext cx="5857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ym typeface="Symbol" pitchFamily="18" charset="2"/>
              </a:rPr>
              <a:t>0</a:t>
            </a:r>
            <a:endParaRPr lang="de-DE"/>
          </a:p>
        </p:txBody>
      </p:sp>
      <p:cxnSp>
        <p:nvCxnSpPr>
          <p:cNvPr id="20" name="Gerade Verbindung 19"/>
          <p:cNvCxnSpPr/>
          <p:nvPr/>
        </p:nvCxnSpPr>
        <p:spPr>
          <a:xfrm>
            <a:off x="3563938" y="4621213"/>
            <a:ext cx="287337" cy="1857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 flipV="1">
            <a:off x="3708400" y="4119563"/>
            <a:ext cx="271463" cy="920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94" name="Textfeld 24"/>
          <p:cNvSpPr txBox="1">
            <a:spLocks noChangeArrowheads="1"/>
          </p:cNvSpPr>
          <p:nvPr/>
        </p:nvSpPr>
        <p:spPr bwMode="auto">
          <a:xfrm>
            <a:off x="7227888" y="3060700"/>
            <a:ext cx="1574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„Debye peak“</a:t>
            </a:r>
          </a:p>
        </p:txBody>
      </p:sp>
      <p:graphicFrame>
        <p:nvGraphicFramePr>
          <p:cNvPr id="32785" name="Object 17"/>
          <p:cNvGraphicFramePr>
            <a:graphicFrameLocks noChangeAspect="1"/>
          </p:cNvGraphicFramePr>
          <p:nvPr/>
        </p:nvGraphicFramePr>
        <p:xfrm>
          <a:off x="6011863" y="4856163"/>
          <a:ext cx="1393825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7" name="Formel" r:id="rId6" imgW="647700" imgH="381000" progId="Equation.3">
                  <p:embed/>
                </p:oleObj>
              </mc:Choice>
              <mc:Fallback>
                <p:oleObj name="Formel" r:id="rId6" imgW="647700" imgH="381000" progId="Equation.3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4856163"/>
                        <a:ext cx="1393825" cy="822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95" name="Text Box 7"/>
          <p:cNvSpPr txBox="1">
            <a:spLocks noChangeArrowheads="1"/>
          </p:cNvSpPr>
          <p:nvPr/>
        </p:nvSpPr>
        <p:spPr bwMode="auto">
          <a:xfrm>
            <a:off x="5649913" y="5773738"/>
            <a:ext cx="2633662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Symbol" pitchFamily="18" charset="2"/>
              <a:buNone/>
            </a:pPr>
            <a:r>
              <a:rPr lang="en-GB" sz="1600">
                <a:latin typeface="Verdana" pitchFamily="34" charset="0"/>
                <a:sym typeface="Symbol" pitchFamily="18" charset="2"/>
              </a:rPr>
              <a:t>E</a:t>
            </a:r>
            <a:r>
              <a:rPr lang="en-GB" sz="1600" baseline="-25000">
                <a:latin typeface="Verdana" pitchFamily="34" charset="0"/>
                <a:sym typeface="Symbol" pitchFamily="18" charset="2"/>
              </a:rPr>
              <a:t>A</a:t>
            </a:r>
            <a:r>
              <a:rPr lang="en-GB" sz="1600">
                <a:latin typeface="Verdana" pitchFamily="34" charset="0"/>
                <a:sym typeface="Symbol" pitchFamily="18" charset="2"/>
              </a:rPr>
              <a:t> … activation energy</a:t>
            </a:r>
            <a:endParaRPr lang="en-GB" sz="1600"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Symbol" pitchFamily="18" charset="2"/>
              <a:buNone/>
            </a:pPr>
            <a:r>
              <a:rPr lang="en-GB" sz="1600">
                <a:latin typeface="Verdana" pitchFamily="34" charset="0"/>
                <a:sym typeface="Symbol" pitchFamily="18" charset="2"/>
              </a:rPr>
              <a:t></a:t>
            </a:r>
            <a:r>
              <a:rPr lang="en-GB" sz="1600" baseline="-25000">
                <a:latin typeface="Verdana" pitchFamily="34" charset="0"/>
                <a:sym typeface="Symbol" pitchFamily="18" charset="2"/>
              </a:rPr>
              <a:t>0</a:t>
            </a:r>
            <a:r>
              <a:rPr lang="en-GB" sz="1600">
                <a:latin typeface="Verdana" pitchFamily="34" charset="0"/>
                <a:sym typeface="Symbol" pitchFamily="18" charset="2"/>
              </a:rPr>
              <a:t> … </a:t>
            </a:r>
            <a:r>
              <a:rPr lang="en-GB" sz="1600">
                <a:latin typeface="Verdana" pitchFamily="34" charset="0"/>
              </a:rPr>
              <a:t>relaxation constant</a:t>
            </a:r>
          </a:p>
        </p:txBody>
      </p:sp>
      <p:sp>
        <p:nvSpPr>
          <p:cNvPr id="32796" name="Textfeld 27"/>
          <p:cNvSpPr txBox="1">
            <a:spLocks noChangeArrowheads="1"/>
          </p:cNvSpPr>
          <p:nvPr/>
        </p:nvSpPr>
        <p:spPr bwMode="auto">
          <a:xfrm>
            <a:off x="5757863" y="4452938"/>
            <a:ext cx="3044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thermally activated process: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31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Basics of mechanical loss</a:t>
            </a:r>
          </a:p>
        </p:txBody>
      </p:sp>
      <p:sp>
        <p:nvSpPr>
          <p:cNvPr id="16573" name="Rectangle 3"/>
          <p:cNvSpPr txBox="1">
            <a:spLocks noChangeArrowheads="1"/>
          </p:cNvSpPr>
          <p:nvPr/>
        </p:nvSpPr>
        <p:spPr bwMode="auto">
          <a:xfrm>
            <a:off x="250825" y="2347913"/>
            <a:ext cx="42799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de-DE">
                <a:latin typeface="Verdana" pitchFamily="34" charset="0"/>
              </a:rPr>
              <a:t>ring-down measurements</a:t>
            </a:r>
          </a:p>
        </p:txBody>
      </p:sp>
      <p:sp>
        <p:nvSpPr>
          <p:cNvPr id="16574" name="Rectangle 4"/>
          <p:cNvSpPr>
            <a:spLocks noChangeArrowheads="1"/>
          </p:cNvSpPr>
          <p:nvPr/>
        </p:nvSpPr>
        <p:spPr bwMode="auto">
          <a:xfrm>
            <a:off x="4683125" y="2347913"/>
            <a:ext cx="428148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de-DE">
                <a:latin typeface="Verdana" pitchFamily="34" charset="0"/>
              </a:rPr>
              <a:t>bandwidth measurements</a:t>
            </a:r>
          </a:p>
        </p:txBody>
      </p:sp>
      <p:grpSp>
        <p:nvGrpSpPr>
          <p:cNvPr id="16575" name="Group 5"/>
          <p:cNvGrpSpPr>
            <a:grpSpLocks/>
          </p:cNvGrpSpPr>
          <p:nvPr/>
        </p:nvGrpSpPr>
        <p:grpSpPr bwMode="auto">
          <a:xfrm>
            <a:off x="250825" y="3068638"/>
            <a:ext cx="3838575" cy="2878137"/>
            <a:chOff x="96" y="2114"/>
            <a:chExt cx="2418" cy="1813"/>
          </a:xfrm>
        </p:grpSpPr>
        <p:grpSp>
          <p:nvGrpSpPr>
            <p:cNvPr id="16632" name="Group 6"/>
            <p:cNvGrpSpPr>
              <a:grpSpLocks/>
            </p:cNvGrpSpPr>
            <p:nvPr/>
          </p:nvGrpSpPr>
          <p:grpSpPr bwMode="auto">
            <a:xfrm>
              <a:off x="384" y="2114"/>
              <a:ext cx="2130" cy="1524"/>
              <a:chOff x="384" y="2114"/>
              <a:chExt cx="2130" cy="1524"/>
            </a:xfrm>
          </p:grpSpPr>
          <p:sp>
            <p:nvSpPr>
              <p:cNvPr id="16640" name="Line 7"/>
              <p:cNvSpPr>
                <a:spLocks noChangeShapeType="1"/>
              </p:cNvSpPr>
              <p:nvPr/>
            </p:nvSpPr>
            <p:spPr bwMode="auto">
              <a:xfrm>
                <a:off x="384" y="3637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41" name="Line 8"/>
              <p:cNvSpPr>
                <a:spLocks noChangeShapeType="1"/>
              </p:cNvSpPr>
              <p:nvPr/>
            </p:nvSpPr>
            <p:spPr bwMode="auto">
              <a:xfrm flipH="1">
                <a:off x="2481" y="3637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42" name="Line 9"/>
              <p:cNvSpPr>
                <a:spLocks noChangeShapeType="1"/>
              </p:cNvSpPr>
              <p:nvPr/>
            </p:nvSpPr>
            <p:spPr bwMode="auto">
              <a:xfrm>
                <a:off x="384" y="3485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43" name="Line 10"/>
              <p:cNvSpPr>
                <a:spLocks noChangeShapeType="1"/>
              </p:cNvSpPr>
              <p:nvPr/>
            </p:nvSpPr>
            <p:spPr bwMode="auto">
              <a:xfrm flipH="1">
                <a:off x="2481" y="3485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44" name="Line 11"/>
              <p:cNvSpPr>
                <a:spLocks noChangeShapeType="1"/>
              </p:cNvSpPr>
              <p:nvPr/>
            </p:nvSpPr>
            <p:spPr bwMode="auto">
              <a:xfrm>
                <a:off x="384" y="3333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45" name="Line 12"/>
              <p:cNvSpPr>
                <a:spLocks noChangeShapeType="1"/>
              </p:cNvSpPr>
              <p:nvPr/>
            </p:nvSpPr>
            <p:spPr bwMode="auto">
              <a:xfrm flipH="1">
                <a:off x="2481" y="3333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46" name="Line 13"/>
              <p:cNvSpPr>
                <a:spLocks noChangeShapeType="1"/>
              </p:cNvSpPr>
              <p:nvPr/>
            </p:nvSpPr>
            <p:spPr bwMode="auto">
              <a:xfrm>
                <a:off x="384" y="3180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47" name="Line 14"/>
              <p:cNvSpPr>
                <a:spLocks noChangeShapeType="1"/>
              </p:cNvSpPr>
              <p:nvPr/>
            </p:nvSpPr>
            <p:spPr bwMode="auto">
              <a:xfrm flipH="1">
                <a:off x="2481" y="3180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48" name="Line 15"/>
              <p:cNvSpPr>
                <a:spLocks noChangeShapeType="1"/>
              </p:cNvSpPr>
              <p:nvPr/>
            </p:nvSpPr>
            <p:spPr bwMode="auto">
              <a:xfrm>
                <a:off x="384" y="3028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49" name="Line 16"/>
              <p:cNvSpPr>
                <a:spLocks noChangeShapeType="1"/>
              </p:cNvSpPr>
              <p:nvPr/>
            </p:nvSpPr>
            <p:spPr bwMode="auto">
              <a:xfrm flipH="1">
                <a:off x="2481" y="3028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50" name="Line 17"/>
              <p:cNvSpPr>
                <a:spLocks noChangeShapeType="1"/>
              </p:cNvSpPr>
              <p:nvPr/>
            </p:nvSpPr>
            <p:spPr bwMode="auto">
              <a:xfrm>
                <a:off x="384" y="2875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51" name="Line 18"/>
              <p:cNvSpPr>
                <a:spLocks noChangeShapeType="1"/>
              </p:cNvSpPr>
              <p:nvPr/>
            </p:nvSpPr>
            <p:spPr bwMode="auto">
              <a:xfrm flipH="1">
                <a:off x="2481" y="2875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52" name="Line 19"/>
              <p:cNvSpPr>
                <a:spLocks noChangeShapeType="1"/>
              </p:cNvSpPr>
              <p:nvPr/>
            </p:nvSpPr>
            <p:spPr bwMode="auto">
              <a:xfrm>
                <a:off x="384" y="2723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53" name="Line 20"/>
              <p:cNvSpPr>
                <a:spLocks noChangeShapeType="1"/>
              </p:cNvSpPr>
              <p:nvPr/>
            </p:nvSpPr>
            <p:spPr bwMode="auto">
              <a:xfrm flipH="1">
                <a:off x="2481" y="2723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54" name="Line 21"/>
              <p:cNvSpPr>
                <a:spLocks noChangeShapeType="1"/>
              </p:cNvSpPr>
              <p:nvPr/>
            </p:nvSpPr>
            <p:spPr bwMode="auto">
              <a:xfrm>
                <a:off x="384" y="2571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55" name="Line 22"/>
              <p:cNvSpPr>
                <a:spLocks noChangeShapeType="1"/>
              </p:cNvSpPr>
              <p:nvPr/>
            </p:nvSpPr>
            <p:spPr bwMode="auto">
              <a:xfrm flipH="1">
                <a:off x="2481" y="2571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56" name="Line 23"/>
              <p:cNvSpPr>
                <a:spLocks noChangeShapeType="1"/>
              </p:cNvSpPr>
              <p:nvPr/>
            </p:nvSpPr>
            <p:spPr bwMode="auto">
              <a:xfrm>
                <a:off x="384" y="2418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57" name="Line 24"/>
              <p:cNvSpPr>
                <a:spLocks noChangeShapeType="1"/>
              </p:cNvSpPr>
              <p:nvPr/>
            </p:nvSpPr>
            <p:spPr bwMode="auto">
              <a:xfrm flipH="1">
                <a:off x="2481" y="2418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58" name="Line 25"/>
              <p:cNvSpPr>
                <a:spLocks noChangeShapeType="1"/>
              </p:cNvSpPr>
              <p:nvPr/>
            </p:nvSpPr>
            <p:spPr bwMode="auto">
              <a:xfrm>
                <a:off x="384" y="2266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59" name="Line 26"/>
              <p:cNvSpPr>
                <a:spLocks noChangeShapeType="1"/>
              </p:cNvSpPr>
              <p:nvPr/>
            </p:nvSpPr>
            <p:spPr bwMode="auto">
              <a:xfrm flipH="1">
                <a:off x="2481" y="2266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60" name="Line 27"/>
              <p:cNvSpPr>
                <a:spLocks noChangeShapeType="1"/>
              </p:cNvSpPr>
              <p:nvPr/>
            </p:nvSpPr>
            <p:spPr bwMode="auto">
              <a:xfrm>
                <a:off x="384" y="2114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61" name="Line 28"/>
              <p:cNvSpPr>
                <a:spLocks noChangeShapeType="1"/>
              </p:cNvSpPr>
              <p:nvPr/>
            </p:nvSpPr>
            <p:spPr bwMode="auto">
              <a:xfrm flipH="1">
                <a:off x="2481" y="2114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62" name="Line 29"/>
              <p:cNvSpPr>
                <a:spLocks noChangeShapeType="1"/>
              </p:cNvSpPr>
              <p:nvPr/>
            </p:nvSpPr>
            <p:spPr bwMode="auto">
              <a:xfrm flipV="1">
                <a:off x="384" y="3608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63" name="Line 30"/>
              <p:cNvSpPr>
                <a:spLocks noChangeShapeType="1"/>
              </p:cNvSpPr>
              <p:nvPr/>
            </p:nvSpPr>
            <p:spPr bwMode="auto">
              <a:xfrm>
                <a:off x="384" y="2114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64" name="Line 31"/>
              <p:cNvSpPr>
                <a:spLocks noChangeShapeType="1"/>
              </p:cNvSpPr>
              <p:nvPr/>
            </p:nvSpPr>
            <p:spPr bwMode="auto">
              <a:xfrm flipV="1">
                <a:off x="597" y="3608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65" name="Line 32"/>
              <p:cNvSpPr>
                <a:spLocks noChangeShapeType="1"/>
              </p:cNvSpPr>
              <p:nvPr/>
            </p:nvSpPr>
            <p:spPr bwMode="auto">
              <a:xfrm>
                <a:off x="597" y="2114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66" name="Line 33"/>
              <p:cNvSpPr>
                <a:spLocks noChangeShapeType="1"/>
              </p:cNvSpPr>
              <p:nvPr/>
            </p:nvSpPr>
            <p:spPr bwMode="auto">
              <a:xfrm flipV="1">
                <a:off x="810" y="3608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67" name="Line 34"/>
              <p:cNvSpPr>
                <a:spLocks noChangeShapeType="1"/>
              </p:cNvSpPr>
              <p:nvPr/>
            </p:nvSpPr>
            <p:spPr bwMode="auto">
              <a:xfrm>
                <a:off x="810" y="2114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68" name="Line 35"/>
              <p:cNvSpPr>
                <a:spLocks noChangeShapeType="1"/>
              </p:cNvSpPr>
              <p:nvPr/>
            </p:nvSpPr>
            <p:spPr bwMode="auto">
              <a:xfrm flipV="1">
                <a:off x="1023" y="3608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69" name="Line 36"/>
              <p:cNvSpPr>
                <a:spLocks noChangeShapeType="1"/>
              </p:cNvSpPr>
              <p:nvPr/>
            </p:nvSpPr>
            <p:spPr bwMode="auto">
              <a:xfrm>
                <a:off x="1023" y="2114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70" name="Line 37"/>
              <p:cNvSpPr>
                <a:spLocks noChangeShapeType="1"/>
              </p:cNvSpPr>
              <p:nvPr/>
            </p:nvSpPr>
            <p:spPr bwMode="auto">
              <a:xfrm flipV="1">
                <a:off x="1236" y="3608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71" name="Line 38"/>
              <p:cNvSpPr>
                <a:spLocks noChangeShapeType="1"/>
              </p:cNvSpPr>
              <p:nvPr/>
            </p:nvSpPr>
            <p:spPr bwMode="auto">
              <a:xfrm>
                <a:off x="1236" y="2114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72" name="Line 39"/>
              <p:cNvSpPr>
                <a:spLocks noChangeShapeType="1"/>
              </p:cNvSpPr>
              <p:nvPr/>
            </p:nvSpPr>
            <p:spPr bwMode="auto">
              <a:xfrm flipV="1">
                <a:off x="1449" y="3608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73" name="Line 40"/>
              <p:cNvSpPr>
                <a:spLocks noChangeShapeType="1"/>
              </p:cNvSpPr>
              <p:nvPr/>
            </p:nvSpPr>
            <p:spPr bwMode="auto">
              <a:xfrm>
                <a:off x="1449" y="2114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74" name="Line 41"/>
              <p:cNvSpPr>
                <a:spLocks noChangeShapeType="1"/>
              </p:cNvSpPr>
              <p:nvPr/>
            </p:nvSpPr>
            <p:spPr bwMode="auto">
              <a:xfrm flipV="1">
                <a:off x="1661" y="3608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75" name="Line 42"/>
              <p:cNvSpPr>
                <a:spLocks noChangeShapeType="1"/>
              </p:cNvSpPr>
              <p:nvPr/>
            </p:nvSpPr>
            <p:spPr bwMode="auto">
              <a:xfrm>
                <a:off x="1661" y="2114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76" name="Line 43"/>
              <p:cNvSpPr>
                <a:spLocks noChangeShapeType="1"/>
              </p:cNvSpPr>
              <p:nvPr/>
            </p:nvSpPr>
            <p:spPr bwMode="auto">
              <a:xfrm flipV="1">
                <a:off x="1874" y="3608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77" name="Line 44"/>
              <p:cNvSpPr>
                <a:spLocks noChangeShapeType="1"/>
              </p:cNvSpPr>
              <p:nvPr/>
            </p:nvSpPr>
            <p:spPr bwMode="auto">
              <a:xfrm>
                <a:off x="1874" y="2114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78" name="Line 45"/>
              <p:cNvSpPr>
                <a:spLocks noChangeShapeType="1"/>
              </p:cNvSpPr>
              <p:nvPr/>
            </p:nvSpPr>
            <p:spPr bwMode="auto">
              <a:xfrm flipV="1">
                <a:off x="2087" y="3608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79" name="Line 46"/>
              <p:cNvSpPr>
                <a:spLocks noChangeShapeType="1"/>
              </p:cNvSpPr>
              <p:nvPr/>
            </p:nvSpPr>
            <p:spPr bwMode="auto">
              <a:xfrm>
                <a:off x="2087" y="2114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80" name="Line 47"/>
              <p:cNvSpPr>
                <a:spLocks noChangeShapeType="1"/>
              </p:cNvSpPr>
              <p:nvPr/>
            </p:nvSpPr>
            <p:spPr bwMode="auto">
              <a:xfrm flipV="1">
                <a:off x="2300" y="3608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81" name="Line 48"/>
              <p:cNvSpPr>
                <a:spLocks noChangeShapeType="1"/>
              </p:cNvSpPr>
              <p:nvPr/>
            </p:nvSpPr>
            <p:spPr bwMode="auto">
              <a:xfrm>
                <a:off x="2300" y="2114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82" name="Line 49"/>
              <p:cNvSpPr>
                <a:spLocks noChangeShapeType="1"/>
              </p:cNvSpPr>
              <p:nvPr/>
            </p:nvSpPr>
            <p:spPr bwMode="auto">
              <a:xfrm flipV="1">
                <a:off x="2513" y="3608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83" name="Line 50"/>
              <p:cNvSpPr>
                <a:spLocks noChangeShapeType="1"/>
              </p:cNvSpPr>
              <p:nvPr/>
            </p:nvSpPr>
            <p:spPr bwMode="auto">
              <a:xfrm>
                <a:off x="2513" y="2114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84" name="Rectangle 51"/>
              <p:cNvSpPr>
                <a:spLocks noChangeArrowheads="1"/>
              </p:cNvSpPr>
              <p:nvPr/>
            </p:nvSpPr>
            <p:spPr bwMode="auto">
              <a:xfrm>
                <a:off x="384" y="2114"/>
                <a:ext cx="2129" cy="1523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633" name="Freeform 52"/>
            <p:cNvSpPr>
              <a:spLocks/>
            </p:cNvSpPr>
            <p:nvPr/>
          </p:nvSpPr>
          <p:spPr bwMode="auto">
            <a:xfrm>
              <a:off x="384" y="2114"/>
              <a:ext cx="1410" cy="1411"/>
            </a:xfrm>
            <a:custGeom>
              <a:avLst/>
              <a:gdLst>
                <a:gd name="T0" fmla="*/ 14 w 7048"/>
                <a:gd name="T1" fmla="*/ 54 h 8468"/>
                <a:gd name="T2" fmla="*/ 43 w 7048"/>
                <a:gd name="T3" fmla="*/ 372 h 8468"/>
                <a:gd name="T4" fmla="*/ 71 w 7048"/>
                <a:gd name="T5" fmla="*/ 832 h 8468"/>
                <a:gd name="T6" fmla="*/ 100 w 7048"/>
                <a:gd name="T7" fmla="*/ 1233 h 8468"/>
                <a:gd name="T8" fmla="*/ 128 w 7048"/>
                <a:gd name="T9" fmla="*/ 1411 h 8468"/>
                <a:gd name="T10" fmla="*/ 157 w 7048"/>
                <a:gd name="T11" fmla="*/ 1306 h 8468"/>
                <a:gd name="T12" fmla="*/ 185 w 7048"/>
                <a:gd name="T13" fmla="*/ 980 h 8468"/>
                <a:gd name="T14" fmla="*/ 214 w 7048"/>
                <a:gd name="T15" fmla="*/ 584 h 8468"/>
                <a:gd name="T16" fmla="*/ 242 w 7048"/>
                <a:gd name="T17" fmla="*/ 288 h 8468"/>
                <a:gd name="T18" fmla="*/ 271 w 7048"/>
                <a:gd name="T19" fmla="*/ 209 h 8468"/>
                <a:gd name="T20" fmla="*/ 299 w 7048"/>
                <a:gd name="T21" fmla="*/ 366 h 8468"/>
                <a:gd name="T22" fmla="*/ 328 w 7048"/>
                <a:gd name="T23" fmla="*/ 678 h 8468"/>
                <a:gd name="T24" fmla="*/ 356 w 7048"/>
                <a:gd name="T25" fmla="*/ 1005 h 8468"/>
                <a:gd name="T26" fmla="*/ 385 w 7048"/>
                <a:gd name="T27" fmla="*/ 1209 h 8468"/>
                <a:gd name="T28" fmla="*/ 413 w 7048"/>
                <a:gd name="T29" fmla="*/ 1213 h 8468"/>
                <a:gd name="T30" fmla="*/ 442 w 7048"/>
                <a:gd name="T31" fmla="*/ 1028 h 8468"/>
                <a:gd name="T32" fmla="*/ 470 w 7048"/>
                <a:gd name="T33" fmla="*/ 743 h 8468"/>
                <a:gd name="T34" fmla="*/ 499 w 7048"/>
                <a:gd name="T35" fmla="*/ 485 h 8468"/>
                <a:gd name="T36" fmla="*/ 527 w 7048"/>
                <a:gd name="T37" fmla="*/ 359 h 8468"/>
                <a:gd name="T38" fmla="*/ 556 w 7048"/>
                <a:gd name="T39" fmla="*/ 409 h 8468"/>
                <a:gd name="T40" fmla="*/ 584 w 7048"/>
                <a:gd name="T41" fmla="*/ 603 h 8468"/>
                <a:gd name="T42" fmla="*/ 612 w 7048"/>
                <a:gd name="T43" fmla="*/ 851 h 8468"/>
                <a:gd name="T44" fmla="*/ 641 w 7048"/>
                <a:gd name="T45" fmla="*/ 1045 h 8468"/>
                <a:gd name="T46" fmla="*/ 670 w 7048"/>
                <a:gd name="T47" fmla="*/ 1109 h 8468"/>
                <a:gd name="T48" fmla="*/ 698 w 7048"/>
                <a:gd name="T49" fmla="*/ 1022 h 8468"/>
                <a:gd name="T50" fmla="*/ 726 w 7048"/>
                <a:gd name="T51" fmla="*/ 833 h 8468"/>
                <a:gd name="T52" fmla="*/ 755 w 7048"/>
                <a:gd name="T53" fmla="*/ 626 h 8468"/>
                <a:gd name="T54" fmla="*/ 783 w 7048"/>
                <a:gd name="T55" fmla="*/ 489 h 8468"/>
                <a:gd name="T56" fmla="*/ 812 w 7048"/>
                <a:gd name="T57" fmla="*/ 475 h 8468"/>
                <a:gd name="T58" fmla="*/ 840 w 7048"/>
                <a:gd name="T59" fmla="*/ 581 h 8468"/>
                <a:gd name="T60" fmla="*/ 869 w 7048"/>
                <a:gd name="T61" fmla="*/ 756 h 8468"/>
                <a:gd name="T62" fmla="*/ 897 w 7048"/>
                <a:gd name="T63" fmla="*/ 922 h 8468"/>
                <a:gd name="T64" fmla="*/ 926 w 7048"/>
                <a:gd name="T65" fmla="*/ 1010 h 8468"/>
                <a:gd name="T66" fmla="*/ 954 w 7048"/>
                <a:gd name="T67" fmla="*/ 989 h 8468"/>
                <a:gd name="T68" fmla="*/ 983 w 7048"/>
                <a:gd name="T69" fmla="*/ 873 h 8468"/>
                <a:gd name="T70" fmla="*/ 1011 w 7048"/>
                <a:gd name="T71" fmla="*/ 719 h 8468"/>
                <a:gd name="T72" fmla="*/ 1040 w 7048"/>
                <a:gd name="T73" fmla="*/ 592 h 8468"/>
                <a:gd name="T74" fmla="*/ 1068 w 7048"/>
                <a:gd name="T75" fmla="*/ 544 h 8468"/>
                <a:gd name="T76" fmla="*/ 1097 w 7048"/>
                <a:gd name="T77" fmla="*/ 590 h 8468"/>
                <a:gd name="T78" fmla="*/ 1125 w 7048"/>
                <a:gd name="T79" fmla="*/ 705 h 8468"/>
                <a:gd name="T80" fmla="*/ 1154 w 7048"/>
                <a:gd name="T81" fmla="*/ 836 h 8468"/>
                <a:gd name="T82" fmla="*/ 1182 w 7048"/>
                <a:gd name="T83" fmla="*/ 927 h 8468"/>
                <a:gd name="T84" fmla="*/ 1211 w 7048"/>
                <a:gd name="T85" fmla="*/ 943 h 8468"/>
                <a:gd name="T86" fmla="*/ 1239 w 7048"/>
                <a:gd name="T87" fmla="*/ 882 h 8468"/>
                <a:gd name="T88" fmla="*/ 1268 w 7048"/>
                <a:gd name="T89" fmla="*/ 775 h 8468"/>
                <a:gd name="T90" fmla="*/ 1296 w 7048"/>
                <a:gd name="T91" fmla="*/ 669 h 8468"/>
                <a:gd name="T92" fmla="*/ 1325 w 7048"/>
                <a:gd name="T93" fmla="*/ 608 h 8468"/>
                <a:gd name="T94" fmla="*/ 1353 w 7048"/>
                <a:gd name="T95" fmla="*/ 616 h 8468"/>
                <a:gd name="T96" fmla="*/ 1382 w 7048"/>
                <a:gd name="T97" fmla="*/ 684 h 8468"/>
                <a:gd name="T98" fmla="*/ 1410 w 7048"/>
                <a:gd name="T99" fmla="*/ 779 h 84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048"/>
                <a:gd name="T151" fmla="*/ 0 h 8468"/>
                <a:gd name="T152" fmla="*/ 7048 w 7048"/>
                <a:gd name="T153" fmla="*/ 8468 h 84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048" h="8468">
                  <a:moveTo>
                    <a:pt x="0" y="0"/>
                  </a:moveTo>
                  <a:lnTo>
                    <a:pt x="0" y="0"/>
                  </a:lnTo>
                  <a:lnTo>
                    <a:pt x="36" y="102"/>
                  </a:lnTo>
                  <a:lnTo>
                    <a:pt x="71" y="324"/>
                  </a:lnTo>
                  <a:lnTo>
                    <a:pt x="108" y="662"/>
                  </a:lnTo>
                  <a:lnTo>
                    <a:pt x="143" y="1101"/>
                  </a:lnTo>
                  <a:lnTo>
                    <a:pt x="178" y="1631"/>
                  </a:lnTo>
                  <a:lnTo>
                    <a:pt x="214" y="2233"/>
                  </a:lnTo>
                  <a:lnTo>
                    <a:pt x="249" y="2890"/>
                  </a:lnTo>
                  <a:lnTo>
                    <a:pt x="285" y="3583"/>
                  </a:lnTo>
                  <a:lnTo>
                    <a:pt x="321" y="4291"/>
                  </a:lnTo>
                  <a:lnTo>
                    <a:pt x="356" y="4995"/>
                  </a:lnTo>
                  <a:lnTo>
                    <a:pt x="392" y="5677"/>
                  </a:lnTo>
                  <a:lnTo>
                    <a:pt x="427" y="6315"/>
                  </a:lnTo>
                  <a:lnTo>
                    <a:pt x="463" y="6895"/>
                  </a:lnTo>
                  <a:lnTo>
                    <a:pt x="498" y="7401"/>
                  </a:lnTo>
                  <a:lnTo>
                    <a:pt x="535" y="7820"/>
                  </a:lnTo>
                  <a:lnTo>
                    <a:pt x="570" y="8142"/>
                  </a:lnTo>
                  <a:lnTo>
                    <a:pt x="605" y="8360"/>
                  </a:lnTo>
                  <a:lnTo>
                    <a:pt x="641" y="8468"/>
                  </a:lnTo>
                  <a:lnTo>
                    <a:pt x="676" y="8467"/>
                  </a:lnTo>
                  <a:lnTo>
                    <a:pt x="713" y="8357"/>
                  </a:lnTo>
                  <a:lnTo>
                    <a:pt x="748" y="8144"/>
                  </a:lnTo>
                  <a:lnTo>
                    <a:pt x="783" y="7837"/>
                  </a:lnTo>
                  <a:lnTo>
                    <a:pt x="819" y="7443"/>
                  </a:lnTo>
                  <a:lnTo>
                    <a:pt x="854" y="6975"/>
                  </a:lnTo>
                  <a:lnTo>
                    <a:pt x="890" y="6451"/>
                  </a:lnTo>
                  <a:lnTo>
                    <a:pt x="926" y="5881"/>
                  </a:lnTo>
                  <a:lnTo>
                    <a:pt x="962" y="5285"/>
                  </a:lnTo>
                  <a:lnTo>
                    <a:pt x="997" y="4678"/>
                  </a:lnTo>
                  <a:lnTo>
                    <a:pt x="1032" y="4080"/>
                  </a:lnTo>
                  <a:lnTo>
                    <a:pt x="1068" y="3504"/>
                  </a:lnTo>
                  <a:lnTo>
                    <a:pt x="1103" y="2967"/>
                  </a:lnTo>
                  <a:lnTo>
                    <a:pt x="1140" y="2484"/>
                  </a:lnTo>
                  <a:lnTo>
                    <a:pt x="1175" y="2067"/>
                  </a:lnTo>
                  <a:lnTo>
                    <a:pt x="1211" y="1726"/>
                  </a:lnTo>
                  <a:lnTo>
                    <a:pt x="1246" y="1469"/>
                  </a:lnTo>
                  <a:lnTo>
                    <a:pt x="1281" y="1303"/>
                  </a:lnTo>
                  <a:lnTo>
                    <a:pt x="1318" y="1231"/>
                  </a:lnTo>
                  <a:lnTo>
                    <a:pt x="1353" y="1252"/>
                  </a:lnTo>
                  <a:lnTo>
                    <a:pt x="1389" y="1364"/>
                  </a:lnTo>
                  <a:lnTo>
                    <a:pt x="1424" y="1564"/>
                  </a:lnTo>
                  <a:lnTo>
                    <a:pt x="1459" y="1844"/>
                  </a:lnTo>
                  <a:lnTo>
                    <a:pt x="1495" y="2194"/>
                  </a:lnTo>
                  <a:lnTo>
                    <a:pt x="1531" y="2605"/>
                  </a:lnTo>
                  <a:lnTo>
                    <a:pt x="1567" y="3064"/>
                  </a:lnTo>
                  <a:lnTo>
                    <a:pt x="1602" y="3556"/>
                  </a:lnTo>
                  <a:lnTo>
                    <a:pt x="1638" y="4069"/>
                  </a:lnTo>
                  <a:lnTo>
                    <a:pt x="1673" y="4587"/>
                  </a:lnTo>
                  <a:lnTo>
                    <a:pt x="1709" y="5096"/>
                  </a:lnTo>
                  <a:lnTo>
                    <a:pt x="1745" y="5582"/>
                  </a:lnTo>
                  <a:lnTo>
                    <a:pt x="1780" y="6031"/>
                  </a:lnTo>
                  <a:lnTo>
                    <a:pt x="1816" y="6433"/>
                  </a:lnTo>
                  <a:lnTo>
                    <a:pt x="1851" y="6777"/>
                  </a:lnTo>
                  <a:lnTo>
                    <a:pt x="1886" y="7053"/>
                  </a:lnTo>
                  <a:lnTo>
                    <a:pt x="1923" y="7256"/>
                  </a:lnTo>
                  <a:lnTo>
                    <a:pt x="1958" y="7381"/>
                  </a:lnTo>
                  <a:lnTo>
                    <a:pt x="1994" y="7427"/>
                  </a:lnTo>
                  <a:lnTo>
                    <a:pt x="2029" y="7392"/>
                  </a:lnTo>
                  <a:lnTo>
                    <a:pt x="2065" y="7279"/>
                  </a:lnTo>
                  <a:lnTo>
                    <a:pt x="2100" y="7094"/>
                  </a:lnTo>
                  <a:lnTo>
                    <a:pt x="2136" y="6840"/>
                  </a:lnTo>
                  <a:lnTo>
                    <a:pt x="2172" y="6529"/>
                  </a:lnTo>
                  <a:lnTo>
                    <a:pt x="2207" y="6168"/>
                  </a:lnTo>
                  <a:lnTo>
                    <a:pt x="2243" y="5769"/>
                  </a:lnTo>
                  <a:lnTo>
                    <a:pt x="2278" y="5344"/>
                  </a:lnTo>
                  <a:lnTo>
                    <a:pt x="2315" y="4903"/>
                  </a:lnTo>
                  <a:lnTo>
                    <a:pt x="2350" y="4461"/>
                  </a:lnTo>
                  <a:lnTo>
                    <a:pt x="2385" y="4030"/>
                  </a:lnTo>
                  <a:lnTo>
                    <a:pt x="2421" y="3620"/>
                  </a:lnTo>
                  <a:lnTo>
                    <a:pt x="2456" y="3244"/>
                  </a:lnTo>
                  <a:lnTo>
                    <a:pt x="2492" y="2910"/>
                  </a:lnTo>
                  <a:lnTo>
                    <a:pt x="2528" y="2628"/>
                  </a:lnTo>
                  <a:lnTo>
                    <a:pt x="2563" y="2405"/>
                  </a:lnTo>
                  <a:lnTo>
                    <a:pt x="2599" y="2246"/>
                  </a:lnTo>
                  <a:lnTo>
                    <a:pt x="2634" y="2153"/>
                  </a:lnTo>
                  <a:lnTo>
                    <a:pt x="2670" y="2129"/>
                  </a:lnTo>
                  <a:lnTo>
                    <a:pt x="2705" y="2173"/>
                  </a:lnTo>
                  <a:lnTo>
                    <a:pt x="2742" y="2283"/>
                  </a:lnTo>
                  <a:lnTo>
                    <a:pt x="2777" y="2455"/>
                  </a:lnTo>
                  <a:lnTo>
                    <a:pt x="2812" y="2682"/>
                  </a:lnTo>
                  <a:lnTo>
                    <a:pt x="2848" y="2958"/>
                  </a:lnTo>
                  <a:lnTo>
                    <a:pt x="2883" y="3274"/>
                  </a:lnTo>
                  <a:lnTo>
                    <a:pt x="2920" y="3620"/>
                  </a:lnTo>
                  <a:lnTo>
                    <a:pt x="2955" y="3988"/>
                  </a:lnTo>
                  <a:lnTo>
                    <a:pt x="2990" y="4365"/>
                  </a:lnTo>
                  <a:lnTo>
                    <a:pt x="3026" y="4743"/>
                  </a:lnTo>
                  <a:lnTo>
                    <a:pt x="3061" y="5107"/>
                  </a:lnTo>
                  <a:lnTo>
                    <a:pt x="3097" y="5452"/>
                  </a:lnTo>
                  <a:lnTo>
                    <a:pt x="3133" y="5767"/>
                  </a:lnTo>
                  <a:lnTo>
                    <a:pt x="3169" y="6044"/>
                  </a:lnTo>
                  <a:lnTo>
                    <a:pt x="3204" y="6274"/>
                  </a:lnTo>
                  <a:lnTo>
                    <a:pt x="3239" y="6454"/>
                  </a:lnTo>
                  <a:lnTo>
                    <a:pt x="3275" y="6578"/>
                  </a:lnTo>
                  <a:lnTo>
                    <a:pt x="3310" y="6645"/>
                  </a:lnTo>
                  <a:lnTo>
                    <a:pt x="3347" y="6653"/>
                  </a:lnTo>
                  <a:lnTo>
                    <a:pt x="3382" y="6603"/>
                  </a:lnTo>
                  <a:lnTo>
                    <a:pt x="3417" y="6497"/>
                  </a:lnTo>
                  <a:lnTo>
                    <a:pt x="3453" y="6340"/>
                  </a:lnTo>
                  <a:lnTo>
                    <a:pt x="3488" y="6136"/>
                  </a:lnTo>
                  <a:lnTo>
                    <a:pt x="3525" y="5892"/>
                  </a:lnTo>
                  <a:lnTo>
                    <a:pt x="3560" y="5616"/>
                  </a:lnTo>
                  <a:lnTo>
                    <a:pt x="3596" y="5316"/>
                  </a:lnTo>
                  <a:lnTo>
                    <a:pt x="3631" y="4999"/>
                  </a:lnTo>
                  <a:lnTo>
                    <a:pt x="3666" y="4675"/>
                  </a:lnTo>
                  <a:lnTo>
                    <a:pt x="3702" y="4355"/>
                  </a:lnTo>
                  <a:lnTo>
                    <a:pt x="3738" y="4045"/>
                  </a:lnTo>
                  <a:lnTo>
                    <a:pt x="3774" y="3755"/>
                  </a:lnTo>
                  <a:lnTo>
                    <a:pt x="3809" y="3493"/>
                  </a:lnTo>
                  <a:lnTo>
                    <a:pt x="3845" y="3265"/>
                  </a:lnTo>
                  <a:lnTo>
                    <a:pt x="3880" y="3077"/>
                  </a:lnTo>
                  <a:lnTo>
                    <a:pt x="3915" y="2933"/>
                  </a:lnTo>
                  <a:lnTo>
                    <a:pt x="3952" y="2837"/>
                  </a:lnTo>
                  <a:lnTo>
                    <a:pt x="3987" y="2790"/>
                  </a:lnTo>
                  <a:lnTo>
                    <a:pt x="4023" y="2795"/>
                  </a:lnTo>
                  <a:lnTo>
                    <a:pt x="4058" y="2848"/>
                  </a:lnTo>
                  <a:lnTo>
                    <a:pt x="4093" y="2947"/>
                  </a:lnTo>
                  <a:lnTo>
                    <a:pt x="4130" y="3091"/>
                  </a:lnTo>
                  <a:lnTo>
                    <a:pt x="4165" y="3273"/>
                  </a:lnTo>
                  <a:lnTo>
                    <a:pt x="4201" y="3487"/>
                  </a:lnTo>
                  <a:lnTo>
                    <a:pt x="4236" y="3729"/>
                  </a:lnTo>
                  <a:lnTo>
                    <a:pt x="4272" y="3990"/>
                  </a:lnTo>
                  <a:lnTo>
                    <a:pt x="4307" y="4262"/>
                  </a:lnTo>
                  <a:lnTo>
                    <a:pt x="4343" y="4538"/>
                  </a:lnTo>
                  <a:lnTo>
                    <a:pt x="4379" y="4810"/>
                  </a:lnTo>
                  <a:lnTo>
                    <a:pt x="4414" y="5072"/>
                  </a:lnTo>
                  <a:lnTo>
                    <a:pt x="4450" y="5316"/>
                  </a:lnTo>
                  <a:lnTo>
                    <a:pt x="4485" y="5534"/>
                  </a:lnTo>
                  <a:lnTo>
                    <a:pt x="4522" y="5722"/>
                  </a:lnTo>
                  <a:lnTo>
                    <a:pt x="4557" y="5875"/>
                  </a:lnTo>
                  <a:lnTo>
                    <a:pt x="4592" y="5990"/>
                  </a:lnTo>
                  <a:lnTo>
                    <a:pt x="4628" y="6062"/>
                  </a:lnTo>
                  <a:lnTo>
                    <a:pt x="4663" y="6093"/>
                  </a:lnTo>
                  <a:lnTo>
                    <a:pt x="4699" y="6080"/>
                  </a:lnTo>
                  <a:lnTo>
                    <a:pt x="4735" y="6026"/>
                  </a:lnTo>
                  <a:lnTo>
                    <a:pt x="4770" y="5933"/>
                  </a:lnTo>
                  <a:lnTo>
                    <a:pt x="4806" y="5803"/>
                  </a:lnTo>
                  <a:lnTo>
                    <a:pt x="4841" y="5640"/>
                  </a:lnTo>
                  <a:lnTo>
                    <a:pt x="4877" y="5452"/>
                  </a:lnTo>
                  <a:lnTo>
                    <a:pt x="4912" y="5242"/>
                  </a:lnTo>
                  <a:lnTo>
                    <a:pt x="4949" y="5016"/>
                  </a:lnTo>
                  <a:lnTo>
                    <a:pt x="4984" y="4782"/>
                  </a:lnTo>
                  <a:lnTo>
                    <a:pt x="5019" y="4546"/>
                  </a:lnTo>
                  <a:lnTo>
                    <a:pt x="5055" y="4315"/>
                  </a:lnTo>
                  <a:lnTo>
                    <a:pt x="5090" y="4094"/>
                  </a:lnTo>
                  <a:lnTo>
                    <a:pt x="5127" y="3890"/>
                  </a:lnTo>
                  <a:lnTo>
                    <a:pt x="5162" y="3709"/>
                  </a:lnTo>
                  <a:lnTo>
                    <a:pt x="5197" y="3554"/>
                  </a:lnTo>
                  <a:lnTo>
                    <a:pt x="5233" y="3430"/>
                  </a:lnTo>
                  <a:lnTo>
                    <a:pt x="5268" y="3340"/>
                  </a:lnTo>
                  <a:lnTo>
                    <a:pt x="5304" y="3285"/>
                  </a:lnTo>
                  <a:lnTo>
                    <a:pt x="5340" y="3267"/>
                  </a:lnTo>
                  <a:lnTo>
                    <a:pt x="5376" y="3285"/>
                  </a:lnTo>
                  <a:lnTo>
                    <a:pt x="5411" y="3339"/>
                  </a:lnTo>
                  <a:lnTo>
                    <a:pt x="5446" y="3426"/>
                  </a:lnTo>
                  <a:lnTo>
                    <a:pt x="5482" y="3543"/>
                  </a:lnTo>
                  <a:lnTo>
                    <a:pt x="5517" y="3687"/>
                  </a:lnTo>
                  <a:lnTo>
                    <a:pt x="5554" y="3852"/>
                  </a:lnTo>
                  <a:lnTo>
                    <a:pt x="5589" y="4035"/>
                  </a:lnTo>
                  <a:lnTo>
                    <a:pt x="5624" y="4231"/>
                  </a:lnTo>
                  <a:lnTo>
                    <a:pt x="5660" y="4431"/>
                  </a:lnTo>
                  <a:lnTo>
                    <a:pt x="5695" y="4633"/>
                  </a:lnTo>
                  <a:lnTo>
                    <a:pt x="5732" y="4829"/>
                  </a:lnTo>
                  <a:lnTo>
                    <a:pt x="5767" y="5015"/>
                  </a:lnTo>
                  <a:lnTo>
                    <a:pt x="5803" y="5185"/>
                  </a:lnTo>
                  <a:lnTo>
                    <a:pt x="5838" y="5335"/>
                  </a:lnTo>
                  <a:lnTo>
                    <a:pt x="5873" y="5463"/>
                  </a:lnTo>
                  <a:lnTo>
                    <a:pt x="5909" y="5562"/>
                  </a:lnTo>
                  <a:lnTo>
                    <a:pt x="5945" y="5633"/>
                  </a:lnTo>
                  <a:lnTo>
                    <a:pt x="5981" y="5673"/>
                  </a:lnTo>
                  <a:lnTo>
                    <a:pt x="6016" y="5683"/>
                  </a:lnTo>
                  <a:lnTo>
                    <a:pt x="6052" y="5660"/>
                  </a:lnTo>
                  <a:lnTo>
                    <a:pt x="6087" y="5608"/>
                  </a:lnTo>
                  <a:lnTo>
                    <a:pt x="6122" y="5528"/>
                  </a:lnTo>
                  <a:lnTo>
                    <a:pt x="6159" y="5423"/>
                  </a:lnTo>
                  <a:lnTo>
                    <a:pt x="6194" y="5296"/>
                  </a:lnTo>
                  <a:lnTo>
                    <a:pt x="6230" y="5151"/>
                  </a:lnTo>
                  <a:lnTo>
                    <a:pt x="6265" y="4992"/>
                  </a:lnTo>
                  <a:lnTo>
                    <a:pt x="6300" y="4823"/>
                  </a:lnTo>
                  <a:lnTo>
                    <a:pt x="6337" y="4652"/>
                  </a:lnTo>
                  <a:lnTo>
                    <a:pt x="6372" y="4480"/>
                  </a:lnTo>
                  <a:lnTo>
                    <a:pt x="6408" y="4314"/>
                  </a:lnTo>
                  <a:lnTo>
                    <a:pt x="6443" y="4157"/>
                  </a:lnTo>
                  <a:lnTo>
                    <a:pt x="6479" y="4014"/>
                  </a:lnTo>
                  <a:lnTo>
                    <a:pt x="6514" y="3890"/>
                  </a:lnTo>
                  <a:lnTo>
                    <a:pt x="6550" y="3786"/>
                  </a:lnTo>
                  <a:lnTo>
                    <a:pt x="6586" y="3706"/>
                  </a:lnTo>
                  <a:lnTo>
                    <a:pt x="6621" y="3651"/>
                  </a:lnTo>
                  <a:lnTo>
                    <a:pt x="6657" y="3623"/>
                  </a:lnTo>
                  <a:lnTo>
                    <a:pt x="6692" y="3620"/>
                  </a:lnTo>
                  <a:lnTo>
                    <a:pt x="6729" y="3645"/>
                  </a:lnTo>
                  <a:lnTo>
                    <a:pt x="6764" y="3695"/>
                  </a:lnTo>
                  <a:lnTo>
                    <a:pt x="6799" y="3768"/>
                  </a:lnTo>
                  <a:lnTo>
                    <a:pt x="6835" y="3862"/>
                  </a:lnTo>
                  <a:lnTo>
                    <a:pt x="6870" y="3975"/>
                  </a:lnTo>
                  <a:lnTo>
                    <a:pt x="6906" y="4102"/>
                  </a:lnTo>
                  <a:lnTo>
                    <a:pt x="6942" y="4239"/>
                  </a:lnTo>
                  <a:lnTo>
                    <a:pt x="6977" y="4384"/>
                  </a:lnTo>
                  <a:lnTo>
                    <a:pt x="7013" y="4531"/>
                  </a:lnTo>
                  <a:lnTo>
                    <a:pt x="7048" y="4677"/>
                  </a:lnTo>
                </a:path>
              </a:pathLst>
            </a:custGeom>
            <a:noFill/>
            <a:ln w="19050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34" name="Freeform 53"/>
            <p:cNvSpPr>
              <a:spLocks/>
            </p:cNvSpPr>
            <p:nvPr/>
          </p:nvSpPr>
          <p:spPr bwMode="auto">
            <a:xfrm>
              <a:off x="1794" y="2760"/>
              <a:ext cx="719" cy="251"/>
            </a:xfrm>
            <a:custGeom>
              <a:avLst/>
              <a:gdLst>
                <a:gd name="T0" fmla="*/ 7 w 3595"/>
                <a:gd name="T1" fmla="*/ 157 h 1506"/>
                <a:gd name="T2" fmla="*/ 22 w 3595"/>
                <a:gd name="T3" fmla="*/ 199 h 1506"/>
                <a:gd name="T4" fmla="*/ 36 w 3595"/>
                <a:gd name="T5" fmla="*/ 230 h 1506"/>
                <a:gd name="T6" fmla="*/ 50 w 3595"/>
                <a:gd name="T7" fmla="*/ 248 h 1506"/>
                <a:gd name="T8" fmla="*/ 64 w 3595"/>
                <a:gd name="T9" fmla="*/ 250 h 1506"/>
                <a:gd name="T10" fmla="*/ 78 w 3595"/>
                <a:gd name="T11" fmla="*/ 238 h 1506"/>
                <a:gd name="T12" fmla="*/ 93 w 3595"/>
                <a:gd name="T13" fmla="*/ 213 h 1506"/>
                <a:gd name="T14" fmla="*/ 107 w 3595"/>
                <a:gd name="T15" fmla="*/ 178 h 1506"/>
                <a:gd name="T16" fmla="*/ 121 w 3595"/>
                <a:gd name="T17" fmla="*/ 138 h 1506"/>
                <a:gd name="T18" fmla="*/ 135 w 3595"/>
                <a:gd name="T19" fmla="*/ 96 h 1506"/>
                <a:gd name="T20" fmla="*/ 150 w 3595"/>
                <a:gd name="T21" fmla="*/ 58 h 1506"/>
                <a:gd name="T22" fmla="*/ 164 w 3595"/>
                <a:gd name="T23" fmla="*/ 27 h 1506"/>
                <a:gd name="T24" fmla="*/ 178 w 3595"/>
                <a:gd name="T25" fmla="*/ 8 h 1506"/>
                <a:gd name="T26" fmla="*/ 192 w 3595"/>
                <a:gd name="T27" fmla="*/ 0 h 1506"/>
                <a:gd name="T28" fmla="*/ 206 w 3595"/>
                <a:gd name="T29" fmla="*/ 6 h 1506"/>
                <a:gd name="T30" fmla="*/ 221 w 3595"/>
                <a:gd name="T31" fmla="*/ 23 h 1506"/>
                <a:gd name="T32" fmla="*/ 235 w 3595"/>
                <a:gd name="T33" fmla="*/ 50 h 1506"/>
                <a:gd name="T34" fmla="*/ 249 w 3595"/>
                <a:gd name="T35" fmla="*/ 83 h 1506"/>
                <a:gd name="T36" fmla="*/ 264 w 3595"/>
                <a:gd name="T37" fmla="*/ 119 h 1506"/>
                <a:gd name="T38" fmla="*/ 278 w 3595"/>
                <a:gd name="T39" fmla="*/ 153 h 1506"/>
                <a:gd name="T40" fmla="*/ 292 w 3595"/>
                <a:gd name="T41" fmla="*/ 182 h 1506"/>
                <a:gd name="T42" fmla="*/ 306 w 3595"/>
                <a:gd name="T43" fmla="*/ 203 h 1506"/>
                <a:gd name="T44" fmla="*/ 320 w 3595"/>
                <a:gd name="T45" fmla="*/ 214 h 1506"/>
                <a:gd name="T46" fmla="*/ 335 w 3595"/>
                <a:gd name="T47" fmla="*/ 213 h 1506"/>
                <a:gd name="T48" fmla="*/ 349 w 3595"/>
                <a:gd name="T49" fmla="*/ 202 h 1506"/>
                <a:gd name="T50" fmla="*/ 363 w 3595"/>
                <a:gd name="T51" fmla="*/ 182 h 1506"/>
                <a:gd name="T52" fmla="*/ 377 w 3595"/>
                <a:gd name="T53" fmla="*/ 155 h 1506"/>
                <a:gd name="T54" fmla="*/ 392 w 3595"/>
                <a:gd name="T55" fmla="*/ 125 h 1506"/>
                <a:gd name="T56" fmla="*/ 406 w 3595"/>
                <a:gd name="T57" fmla="*/ 95 h 1506"/>
                <a:gd name="T58" fmla="*/ 420 w 3595"/>
                <a:gd name="T59" fmla="*/ 68 h 1506"/>
                <a:gd name="T60" fmla="*/ 434 w 3595"/>
                <a:gd name="T61" fmla="*/ 47 h 1506"/>
                <a:gd name="T62" fmla="*/ 449 w 3595"/>
                <a:gd name="T63" fmla="*/ 35 h 1506"/>
                <a:gd name="T64" fmla="*/ 463 w 3595"/>
                <a:gd name="T65" fmla="*/ 31 h 1506"/>
                <a:gd name="T66" fmla="*/ 477 w 3595"/>
                <a:gd name="T67" fmla="*/ 37 h 1506"/>
                <a:gd name="T68" fmla="*/ 491 w 3595"/>
                <a:gd name="T69" fmla="*/ 52 h 1506"/>
                <a:gd name="T70" fmla="*/ 506 w 3595"/>
                <a:gd name="T71" fmla="*/ 72 h 1506"/>
                <a:gd name="T72" fmla="*/ 520 w 3595"/>
                <a:gd name="T73" fmla="*/ 97 h 1506"/>
                <a:gd name="T74" fmla="*/ 534 w 3595"/>
                <a:gd name="T75" fmla="*/ 123 h 1506"/>
                <a:gd name="T76" fmla="*/ 548 w 3595"/>
                <a:gd name="T77" fmla="*/ 148 h 1506"/>
                <a:gd name="T78" fmla="*/ 562 w 3595"/>
                <a:gd name="T79" fmla="*/ 168 h 1506"/>
                <a:gd name="T80" fmla="*/ 577 w 3595"/>
                <a:gd name="T81" fmla="*/ 182 h 1506"/>
                <a:gd name="T82" fmla="*/ 591 w 3595"/>
                <a:gd name="T83" fmla="*/ 188 h 1506"/>
                <a:gd name="T84" fmla="*/ 605 w 3595"/>
                <a:gd name="T85" fmla="*/ 186 h 1506"/>
                <a:gd name="T86" fmla="*/ 620 w 3595"/>
                <a:gd name="T87" fmla="*/ 176 h 1506"/>
                <a:gd name="T88" fmla="*/ 634 w 3595"/>
                <a:gd name="T89" fmla="*/ 160 h 1506"/>
                <a:gd name="T90" fmla="*/ 648 w 3595"/>
                <a:gd name="T91" fmla="*/ 140 h 1506"/>
                <a:gd name="T92" fmla="*/ 662 w 3595"/>
                <a:gd name="T93" fmla="*/ 118 h 1506"/>
                <a:gd name="T94" fmla="*/ 676 w 3595"/>
                <a:gd name="T95" fmla="*/ 96 h 1506"/>
                <a:gd name="T96" fmla="*/ 690 w 3595"/>
                <a:gd name="T97" fmla="*/ 77 h 1506"/>
                <a:gd name="T98" fmla="*/ 705 w 3595"/>
                <a:gd name="T99" fmla="*/ 63 h 1506"/>
                <a:gd name="T100" fmla="*/ 719 w 3595"/>
                <a:gd name="T101" fmla="*/ 55 h 150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595"/>
                <a:gd name="T154" fmla="*/ 0 h 1506"/>
                <a:gd name="T155" fmla="*/ 3595 w 3595"/>
                <a:gd name="T156" fmla="*/ 1506 h 150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595" h="1506">
                  <a:moveTo>
                    <a:pt x="0" y="802"/>
                  </a:moveTo>
                  <a:lnTo>
                    <a:pt x="36" y="943"/>
                  </a:lnTo>
                  <a:lnTo>
                    <a:pt x="71" y="1075"/>
                  </a:lnTo>
                  <a:lnTo>
                    <a:pt x="108" y="1193"/>
                  </a:lnTo>
                  <a:lnTo>
                    <a:pt x="143" y="1296"/>
                  </a:lnTo>
                  <a:lnTo>
                    <a:pt x="178" y="1381"/>
                  </a:lnTo>
                  <a:lnTo>
                    <a:pt x="214" y="1444"/>
                  </a:lnTo>
                  <a:lnTo>
                    <a:pt x="249" y="1487"/>
                  </a:lnTo>
                  <a:lnTo>
                    <a:pt x="286" y="1506"/>
                  </a:lnTo>
                  <a:lnTo>
                    <a:pt x="321" y="1502"/>
                  </a:lnTo>
                  <a:lnTo>
                    <a:pt x="356" y="1478"/>
                  </a:lnTo>
                  <a:lnTo>
                    <a:pt x="392" y="1430"/>
                  </a:lnTo>
                  <a:lnTo>
                    <a:pt x="427" y="1363"/>
                  </a:lnTo>
                  <a:lnTo>
                    <a:pt x="463" y="1280"/>
                  </a:lnTo>
                  <a:lnTo>
                    <a:pt x="499" y="1181"/>
                  </a:lnTo>
                  <a:lnTo>
                    <a:pt x="535" y="1070"/>
                  </a:lnTo>
                  <a:lnTo>
                    <a:pt x="570" y="951"/>
                  </a:lnTo>
                  <a:lnTo>
                    <a:pt x="605" y="827"/>
                  </a:lnTo>
                  <a:lnTo>
                    <a:pt x="641" y="701"/>
                  </a:lnTo>
                  <a:lnTo>
                    <a:pt x="676" y="577"/>
                  </a:lnTo>
                  <a:lnTo>
                    <a:pt x="713" y="457"/>
                  </a:lnTo>
                  <a:lnTo>
                    <a:pt x="748" y="347"/>
                  </a:lnTo>
                  <a:lnTo>
                    <a:pt x="783" y="249"/>
                  </a:lnTo>
                  <a:lnTo>
                    <a:pt x="819" y="164"/>
                  </a:lnTo>
                  <a:lnTo>
                    <a:pt x="854" y="95"/>
                  </a:lnTo>
                  <a:lnTo>
                    <a:pt x="891" y="45"/>
                  </a:lnTo>
                  <a:lnTo>
                    <a:pt x="926" y="12"/>
                  </a:lnTo>
                  <a:lnTo>
                    <a:pt x="962" y="0"/>
                  </a:lnTo>
                  <a:lnTo>
                    <a:pt x="997" y="7"/>
                  </a:lnTo>
                  <a:lnTo>
                    <a:pt x="1032" y="33"/>
                  </a:lnTo>
                  <a:lnTo>
                    <a:pt x="1068" y="76"/>
                  </a:lnTo>
                  <a:lnTo>
                    <a:pt x="1104" y="137"/>
                  </a:lnTo>
                  <a:lnTo>
                    <a:pt x="1140" y="212"/>
                  </a:lnTo>
                  <a:lnTo>
                    <a:pt x="1175" y="298"/>
                  </a:lnTo>
                  <a:lnTo>
                    <a:pt x="1210" y="395"/>
                  </a:lnTo>
                  <a:lnTo>
                    <a:pt x="1246" y="498"/>
                  </a:lnTo>
                  <a:lnTo>
                    <a:pt x="1281" y="605"/>
                  </a:lnTo>
                  <a:lnTo>
                    <a:pt x="1318" y="712"/>
                  </a:lnTo>
                  <a:lnTo>
                    <a:pt x="1353" y="817"/>
                  </a:lnTo>
                  <a:lnTo>
                    <a:pt x="1389" y="918"/>
                  </a:lnTo>
                  <a:lnTo>
                    <a:pt x="1424" y="1010"/>
                  </a:lnTo>
                  <a:lnTo>
                    <a:pt x="1459" y="1092"/>
                  </a:lnTo>
                  <a:lnTo>
                    <a:pt x="1496" y="1162"/>
                  </a:lnTo>
                  <a:lnTo>
                    <a:pt x="1531" y="1217"/>
                  </a:lnTo>
                  <a:lnTo>
                    <a:pt x="1567" y="1257"/>
                  </a:lnTo>
                  <a:lnTo>
                    <a:pt x="1602" y="1282"/>
                  </a:lnTo>
                  <a:lnTo>
                    <a:pt x="1638" y="1289"/>
                  </a:lnTo>
                  <a:lnTo>
                    <a:pt x="1673" y="1279"/>
                  </a:lnTo>
                  <a:lnTo>
                    <a:pt x="1709" y="1253"/>
                  </a:lnTo>
                  <a:lnTo>
                    <a:pt x="1745" y="1213"/>
                  </a:lnTo>
                  <a:lnTo>
                    <a:pt x="1780" y="1159"/>
                  </a:lnTo>
                  <a:lnTo>
                    <a:pt x="1816" y="1092"/>
                  </a:lnTo>
                  <a:lnTo>
                    <a:pt x="1851" y="1016"/>
                  </a:lnTo>
                  <a:lnTo>
                    <a:pt x="1886" y="932"/>
                  </a:lnTo>
                  <a:lnTo>
                    <a:pt x="1923" y="843"/>
                  </a:lnTo>
                  <a:lnTo>
                    <a:pt x="1958" y="752"/>
                  </a:lnTo>
                  <a:lnTo>
                    <a:pt x="1994" y="660"/>
                  </a:lnTo>
                  <a:lnTo>
                    <a:pt x="2029" y="571"/>
                  </a:lnTo>
                  <a:lnTo>
                    <a:pt x="2065" y="487"/>
                  </a:lnTo>
                  <a:lnTo>
                    <a:pt x="2101" y="409"/>
                  </a:lnTo>
                  <a:lnTo>
                    <a:pt x="2136" y="342"/>
                  </a:lnTo>
                  <a:lnTo>
                    <a:pt x="2172" y="284"/>
                  </a:lnTo>
                  <a:lnTo>
                    <a:pt x="2207" y="240"/>
                  </a:lnTo>
                  <a:lnTo>
                    <a:pt x="2243" y="208"/>
                  </a:lnTo>
                  <a:lnTo>
                    <a:pt x="2278" y="191"/>
                  </a:lnTo>
                  <a:lnTo>
                    <a:pt x="2315" y="187"/>
                  </a:lnTo>
                  <a:lnTo>
                    <a:pt x="2350" y="199"/>
                  </a:lnTo>
                  <a:lnTo>
                    <a:pt x="2385" y="224"/>
                  </a:lnTo>
                  <a:lnTo>
                    <a:pt x="2421" y="261"/>
                  </a:lnTo>
                  <a:lnTo>
                    <a:pt x="2456" y="309"/>
                  </a:lnTo>
                  <a:lnTo>
                    <a:pt x="2493" y="367"/>
                  </a:lnTo>
                  <a:lnTo>
                    <a:pt x="2528" y="434"/>
                  </a:lnTo>
                  <a:lnTo>
                    <a:pt x="2563" y="508"/>
                  </a:lnTo>
                  <a:lnTo>
                    <a:pt x="2599" y="584"/>
                  </a:lnTo>
                  <a:lnTo>
                    <a:pt x="2634" y="663"/>
                  </a:lnTo>
                  <a:lnTo>
                    <a:pt x="2670" y="740"/>
                  </a:lnTo>
                  <a:lnTo>
                    <a:pt x="2706" y="816"/>
                  </a:lnTo>
                  <a:lnTo>
                    <a:pt x="2742" y="888"/>
                  </a:lnTo>
                  <a:lnTo>
                    <a:pt x="2777" y="952"/>
                  </a:lnTo>
                  <a:lnTo>
                    <a:pt x="2812" y="1008"/>
                  </a:lnTo>
                  <a:lnTo>
                    <a:pt x="2848" y="1055"/>
                  </a:lnTo>
                  <a:lnTo>
                    <a:pt x="2883" y="1091"/>
                  </a:lnTo>
                  <a:lnTo>
                    <a:pt x="2920" y="1114"/>
                  </a:lnTo>
                  <a:lnTo>
                    <a:pt x="2955" y="1127"/>
                  </a:lnTo>
                  <a:lnTo>
                    <a:pt x="2990" y="1127"/>
                  </a:lnTo>
                  <a:lnTo>
                    <a:pt x="3026" y="1116"/>
                  </a:lnTo>
                  <a:lnTo>
                    <a:pt x="3061" y="1092"/>
                  </a:lnTo>
                  <a:lnTo>
                    <a:pt x="3098" y="1057"/>
                  </a:lnTo>
                  <a:lnTo>
                    <a:pt x="3133" y="1014"/>
                  </a:lnTo>
                  <a:lnTo>
                    <a:pt x="3169" y="962"/>
                  </a:lnTo>
                  <a:lnTo>
                    <a:pt x="3204" y="904"/>
                  </a:lnTo>
                  <a:lnTo>
                    <a:pt x="3239" y="841"/>
                  </a:lnTo>
                  <a:lnTo>
                    <a:pt x="3275" y="775"/>
                  </a:lnTo>
                  <a:lnTo>
                    <a:pt x="3311" y="708"/>
                  </a:lnTo>
                  <a:lnTo>
                    <a:pt x="3347" y="641"/>
                  </a:lnTo>
                  <a:lnTo>
                    <a:pt x="3381" y="578"/>
                  </a:lnTo>
                  <a:lnTo>
                    <a:pt x="3416" y="518"/>
                  </a:lnTo>
                  <a:lnTo>
                    <a:pt x="3452" y="464"/>
                  </a:lnTo>
                  <a:lnTo>
                    <a:pt x="3487" y="418"/>
                  </a:lnTo>
                  <a:lnTo>
                    <a:pt x="3524" y="380"/>
                  </a:lnTo>
                  <a:lnTo>
                    <a:pt x="3559" y="351"/>
                  </a:lnTo>
                  <a:lnTo>
                    <a:pt x="3595" y="332"/>
                  </a:lnTo>
                </a:path>
              </a:pathLst>
            </a:custGeom>
            <a:noFill/>
            <a:ln w="19050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35" name="Freeform 54"/>
            <p:cNvSpPr>
              <a:spLocks/>
            </p:cNvSpPr>
            <p:nvPr/>
          </p:nvSpPr>
          <p:spPr bwMode="auto">
            <a:xfrm>
              <a:off x="384" y="2114"/>
              <a:ext cx="1410" cy="616"/>
            </a:xfrm>
            <a:custGeom>
              <a:avLst/>
              <a:gdLst>
                <a:gd name="T0" fmla="*/ 14 w 7048"/>
                <a:gd name="T1" fmla="*/ 13 h 3696"/>
                <a:gd name="T2" fmla="*/ 43 w 7048"/>
                <a:gd name="T3" fmla="*/ 37 h 3696"/>
                <a:gd name="T4" fmla="*/ 71 w 7048"/>
                <a:gd name="T5" fmla="*/ 61 h 3696"/>
                <a:gd name="T6" fmla="*/ 100 w 7048"/>
                <a:gd name="T7" fmla="*/ 84 h 3696"/>
                <a:gd name="T8" fmla="*/ 128 w 7048"/>
                <a:gd name="T9" fmla="*/ 106 h 3696"/>
                <a:gd name="T10" fmla="*/ 157 w 7048"/>
                <a:gd name="T11" fmla="*/ 128 h 3696"/>
                <a:gd name="T12" fmla="*/ 185 w 7048"/>
                <a:gd name="T13" fmla="*/ 149 h 3696"/>
                <a:gd name="T14" fmla="*/ 214 w 7048"/>
                <a:gd name="T15" fmla="*/ 169 h 3696"/>
                <a:gd name="T16" fmla="*/ 242 w 7048"/>
                <a:gd name="T17" fmla="*/ 188 h 3696"/>
                <a:gd name="T18" fmla="*/ 271 w 7048"/>
                <a:gd name="T19" fmla="*/ 207 h 3696"/>
                <a:gd name="T20" fmla="*/ 299 w 7048"/>
                <a:gd name="T21" fmla="*/ 226 h 3696"/>
                <a:gd name="T22" fmla="*/ 328 w 7048"/>
                <a:gd name="T23" fmla="*/ 243 h 3696"/>
                <a:gd name="T24" fmla="*/ 356 w 7048"/>
                <a:gd name="T25" fmla="*/ 260 h 3696"/>
                <a:gd name="T26" fmla="*/ 385 w 7048"/>
                <a:gd name="T27" fmla="*/ 277 h 3696"/>
                <a:gd name="T28" fmla="*/ 413 w 7048"/>
                <a:gd name="T29" fmla="*/ 293 h 3696"/>
                <a:gd name="T30" fmla="*/ 442 w 7048"/>
                <a:gd name="T31" fmla="*/ 308 h 3696"/>
                <a:gd name="T32" fmla="*/ 470 w 7048"/>
                <a:gd name="T33" fmla="*/ 323 h 3696"/>
                <a:gd name="T34" fmla="*/ 499 w 7048"/>
                <a:gd name="T35" fmla="*/ 337 h 3696"/>
                <a:gd name="T36" fmla="*/ 527 w 7048"/>
                <a:gd name="T37" fmla="*/ 351 h 3696"/>
                <a:gd name="T38" fmla="*/ 556 w 7048"/>
                <a:gd name="T39" fmla="*/ 365 h 3696"/>
                <a:gd name="T40" fmla="*/ 584 w 7048"/>
                <a:gd name="T41" fmla="*/ 378 h 3696"/>
                <a:gd name="T42" fmla="*/ 612 w 7048"/>
                <a:gd name="T43" fmla="*/ 391 h 3696"/>
                <a:gd name="T44" fmla="*/ 641 w 7048"/>
                <a:gd name="T45" fmla="*/ 403 h 3696"/>
                <a:gd name="T46" fmla="*/ 670 w 7048"/>
                <a:gd name="T47" fmla="*/ 415 h 3696"/>
                <a:gd name="T48" fmla="*/ 698 w 7048"/>
                <a:gd name="T49" fmla="*/ 426 h 3696"/>
                <a:gd name="T50" fmla="*/ 726 w 7048"/>
                <a:gd name="T51" fmla="*/ 437 h 3696"/>
                <a:gd name="T52" fmla="*/ 755 w 7048"/>
                <a:gd name="T53" fmla="*/ 448 h 3696"/>
                <a:gd name="T54" fmla="*/ 783 w 7048"/>
                <a:gd name="T55" fmla="*/ 458 h 3696"/>
                <a:gd name="T56" fmla="*/ 812 w 7048"/>
                <a:gd name="T57" fmla="*/ 468 h 3696"/>
                <a:gd name="T58" fmla="*/ 840 w 7048"/>
                <a:gd name="T59" fmla="*/ 478 h 3696"/>
                <a:gd name="T60" fmla="*/ 869 w 7048"/>
                <a:gd name="T61" fmla="*/ 487 h 3696"/>
                <a:gd name="T62" fmla="*/ 897 w 7048"/>
                <a:gd name="T63" fmla="*/ 496 h 3696"/>
                <a:gd name="T64" fmla="*/ 926 w 7048"/>
                <a:gd name="T65" fmla="*/ 505 h 3696"/>
                <a:gd name="T66" fmla="*/ 954 w 7048"/>
                <a:gd name="T67" fmla="*/ 513 h 3696"/>
                <a:gd name="T68" fmla="*/ 983 w 7048"/>
                <a:gd name="T69" fmla="*/ 521 h 3696"/>
                <a:gd name="T70" fmla="*/ 1011 w 7048"/>
                <a:gd name="T71" fmla="*/ 529 h 3696"/>
                <a:gd name="T72" fmla="*/ 1040 w 7048"/>
                <a:gd name="T73" fmla="*/ 537 h 3696"/>
                <a:gd name="T74" fmla="*/ 1068 w 7048"/>
                <a:gd name="T75" fmla="*/ 544 h 3696"/>
                <a:gd name="T76" fmla="*/ 1097 w 7048"/>
                <a:gd name="T77" fmla="*/ 551 h 3696"/>
                <a:gd name="T78" fmla="*/ 1125 w 7048"/>
                <a:gd name="T79" fmla="*/ 558 h 3696"/>
                <a:gd name="T80" fmla="*/ 1154 w 7048"/>
                <a:gd name="T81" fmla="*/ 565 h 3696"/>
                <a:gd name="T82" fmla="*/ 1182 w 7048"/>
                <a:gd name="T83" fmla="*/ 572 h 3696"/>
                <a:gd name="T84" fmla="*/ 1211 w 7048"/>
                <a:gd name="T85" fmla="*/ 578 h 3696"/>
                <a:gd name="T86" fmla="*/ 1239 w 7048"/>
                <a:gd name="T87" fmla="*/ 584 h 3696"/>
                <a:gd name="T88" fmla="*/ 1268 w 7048"/>
                <a:gd name="T89" fmla="*/ 590 h 3696"/>
                <a:gd name="T90" fmla="*/ 1296 w 7048"/>
                <a:gd name="T91" fmla="*/ 595 h 3696"/>
                <a:gd name="T92" fmla="*/ 1325 w 7048"/>
                <a:gd name="T93" fmla="*/ 601 h 3696"/>
                <a:gd name="T94" fmla="*/ 1353 w 7048"/>
                <a:gd name="T95" fmla="*/ 606 h 3696"/>
                <a:gd name="T96" fmla="*/ 1382 w 7048"/>
                <a:gd name="T97" fmla="*/ 611 h 3696"/>
                <a:gd name="T98" fmla="*/ 1410 w 7048"/>
                <a:gd name="T99" fmla="*/ 616 h 36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048"/>
                <a:gd name="T151" fmla="*/ 0 h 3696"/>
                <a:gd name="T152" fmla="*/ 7048 w 7048"/>
                <a:gd name="T153" fmla="*/ 3696 h 369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048" h="3696">
                  <a:moveTo>
                    <a:pt x="0" y="0"/>
                  </a:moveTo>
                  <a:lnTo>
                    <a:pt x="0" y="0"/>
                  </a:lnTo>
                  <a:lnTo>
                    <a:pt x="36" y="39"/>
                  </a:lnTo>
                  <a:lnTo>
                    <a:pt x="71" y="76"/>
                  </a:lnTo>
                  <a:lnTo>
                    <a:pt x="108" y="113"/>
                  </a:lnTo>
                  <a:lnTo>
                    <a:pt x="143" y="151"/>
                  </a:lnTo>
                  <a:lnTo>
                    <a:pt x="178" y="187"/>
                  </a:lnTo>
                  <a:lnTo>
                    <a:pt x="214" y="223"/>
                  </a:lnTo>
                  <a:lnTo>
                    <a:pt x="249" y="260"/>
                  </a:lnTo>
                  <a:lnTo>
                    <a:pt x="285" y="296"/>
                  </a:lnTo>
                  <a:lnTo>
                    <a:pt x="321" y="330"/>
                  </a:lnTo>
                  <a:lnTo>
                    <a:pt x="356" y="366"/>
                  </a:lnTo>
                  <a:lnTo>
                    <a:pt x="392" y="401"/>
                  </a:lnTo>
                  <a:lnTo>
                    <a:pt x="427" y="435"/>
                  </a:lnTo>
                  <a:lnTo>
                    <a:pt x="463" y="470"/>
                  </a:lnTo>
                  <a:lnTo>
                    <a:pt x="498" y="504"/>
                  </a:lnTo>
                  <a:lnTo>
                    <a:pt x="535" y="538"/>
                  </a:lnTo>
                  <a:lnTo>
                    <a:pt x="570" y="572"/>
                  </a:lnTo>
                  <a:lnTo>
                    <a:pt x="605" y="604"/>
                  </a:lnTo>
                  <a:lnTo>
                    <a:pt x="641" y="637"/>
                  </a:lnTo>
                  <a:lnTo>
                    <a:pt x="676" y="670"/>
                  </a:lnTo>
                  <a:lnTo>
                    <a:pt x="713" y="703"/>
                  </a:lnTo>
                  <a:lnTo>
                    <a:pt x="748" y="735"/>
                  </a:lnTo>
                  <a:lnTo>
                    <a:pt x="783" y="767"/>
                  </a:lnTo>
                  <a:lnTo>
                    <a:pt x="819" y="798"/>
                  </a:lnTo>
                  <a:lnTo>
                    <a:pt x="854" y="830"/>
                  </a:lnTo>
                  <a:lnTo>
                    <a:pt x="890" y="862"/>
                  </a:lnTo>
                  <a:lnTo>
                    <a:pt x="926" y="892"/>
                  </a:lnTo>
                  <a:lnTo>
                    <a:pt x="962" y="922"/>
                  </a:lnTo>
                  <a:lnTo>
                    <a:pt x="997" y="953"/>
                  </a:lnTo>
                  <a:lnTo>
                    <a:pt x="1032" y="983"/>
                  </a:lnTo>
                  <a:lnTo>
                    <a:pt x="1068" y="1012"/>
                  </a:lnTo>
                  <a:lnTo>
                    <a:pt x="1103" y="1043"/>
                  </a:lnTo>
                  <a:lnTo>
                    <a:pt x="1140" y="1072"/>
                  </a:lnTo>
                  <a:lnTo>
                    <a:pt x="1175" y="1101"/>
                  </a:lnTo>
                  <a:lnTo>
                    <a:pt x="1211" y="1130"/>
                  </a:lnTo>
                  <a:lnTo>
                    <a:pt x="1246" y="1159"/>
                  </a:lnTo>
                  <a:lnTo>
                    <a:pt x="1281" y="1187"/>
                  </a:lnTo>
                  <a:lnTo>
                    <a:pt x="1318" y="1215"/>
                  </a:lnTo>
                  <a:lnTo>
                    <a:pt x="1353" y="1243"/>
                  </a:lnTo>
                  <a:lnTo>
                    <a:pt x="1389" y="1271"/>
                  </a:lnTo>
                  <a:lnTo>
                    <a:pt x="1424" y="1298"/>
                  </a:lnTo>
                  <a:lnTo>
                    <a:pt x="1459" y="1326"/>
                  </a:lnTo>
                  <a:lnTo>
                    <a:pt x="1495" y="1353"/>
                  </a:lnTo>
                  <a:lnTo>
                    <a:pt x="1531" y="1379"/>
                  </a:lnTo>
                  <a:lnTo>
                    <a:pt x="1567" y="1406"/>
                  </a:lnTo>
                  <a:lnTo>
                    <a:pt x="1602" y="1432"/>
                  </a:lnTo>
                  <a:lnTo>
                    <a:pt x="1638" y="1458"/>
                  </a:lnTo>
                  <a:lnTo>
                    <a:pt x="1673" y="1485"/>
                  </a:lnTo>
                  <a:lnTo>
                    <a:pt x="1709" y="1510"/>
                  </a:lnTo>
                  <a:lnTo>
                    <a:pt x="1745" y="1535"/>
                  </a:lnTo>
                  <a:lnTo>
                    <a:pt x="1780" y="1561"/>
                  </a:lnTo>
                  <a:lnTo>
                    <a:pt x="1816" y="1585"/>
                  </a:lnTo>
                  <a:lnTo>
                    <a:pt x="1851" y="1611"/>
                  </a:lnTo>
                  <a:lnTo>
                    <a:pt x="1886" y="1635"/>
                  </a:lnTo>
                  <a:lnTo>
                    <a:pt x="1923" y="1660"/>
                  </a:lnTo>
                  <a:lnTo>
                    <a:pt x="1958" y="1683"/>
                  </a:lnTo>
                  <a:lnTo>
                    <a:pt x="1994" y="1708"/>
                  </a:lnTo>
                  <a:lnTo>
                    <a:pt x="2029" y="1731"/>
                  </a:lnTo>
                  <a:lnTo>
                    <a:pt x="2065" y="1756"/>
                  </a:lnTo>
                  <a:lnTo>
                    <a:pt x="2100" y="1779"/>
                  </a:lnTo>
                  <a:lnTo>
                    <a:pt x="2136" y="1801"/>
                  </a:lnTo>
                  <a:lnTo>
                    <a:pt x="2172" y="1825"/>
                  </a:lnTo>
                  <a:lnTo>
                    <a:pt x="2207" y="1848"/>
                  </a:lnTo>
                  <a:lnTo>
                    <a:pt x="2243" y="1870"/>
                  </a:lnTo>
                  <a:lnTo>
                    <a:pt x="2278" y="1893"/>
                  </a:lnTo>
                  <a:lnTo>
                    <a:pt x="2315" y="1915"/>
                  </a:lnTo>
                  <a:lnTo>
                    <a:pt x="2350" y="1937"/>
                  </a:lnTo>
                  <a:lnTo>
                    <a:pt x="2385" y="1959"/>
                  </a:lnTo>
                  <a:lnTo>
                    <a:pt x="2421" y="1982"/>
                  </a:lnTo>
                  <a:lnTo>
                    <a:pt x="2456" y="2003"/>
                  </a:lnTo>
                  <a:lnTo>
                    <a:pt x="2492" y="2024"/>
                  </a:lnTo>
                  <a:lnTo>
                    <a:pt x="2528" y="2045"/>
                  </a:lnTo>
                  <a:lnTo>
                    <a:pt x="2563" y="2066"/>
                  </a:lnTo>
                  <a:lnTo>
                    <a:pt x="2599" y="2087"/>
                  </a:lnTo>
                  <a:lnTo>
                    <a:pt x="2634" y="2108"/>
                  </a:lnTo>
                  <a:lnTo>
                    <a:pt x="2670" y="2128"/>
                  </a:lnTo>
                  <a:lnTo>
                    <a:pt x="2705" y="2149"/>
                  </a:lnTo>
                  <a:lnTo>
                    <a:pt x="2742" y="2169"/>
                  </a:lnTo>
                  <a:lnTo>
                    <a:pt x="2777" y="2188"/>
                  </a:lnTo>
                  <a:lnTo>
                    <a:pt x="2812" y="2208"/>
                  </a:lnTo>
                  <a:lnTo>
                    <a:pt x="2848" y="2228"/>
                  </a:lnTo>
                  <a:lnTo>
                    <a:pt x="2883" y="2248"/>
                  </a:lnTo>
                  <a:lnTo>
                    <a:pt x="2920" y="2267"/>
                  </a:lnTo>
                  <a:lnTo>
                    <a:pt x="2955" y="2287"/>
                  </a:lnTo>
                  <a:lnTo>
                    <a:pt x="2990" y="2305"/>
                  </a:lnTo>
                  <a:lnTo>
                    <a:pt x="3026" y="2324"/>
                  </a:lnTo>
                  <a:lnTo>
                    <a:pt x="3061" y="2343"/>
                  </a:lnTo>
                  <a:lnTo>
                    <a:pt x="3097" y="2361"/>
                  </a:lnTo>
                  <a:lnTo>
                    <a:pt x="3133" y="2380"/>
                  </a:lnTo>
                  <a:lnTo>
                    <a:pt x="3169" y="2398"/>
                  </a:lnTo>
                  <a:lnTo>
                    <a:pt x="3204" y="2416"/>
                  </a:lnTo>
                  <a:lnTo>
                    <a:pt x="3239" y="2434"/>
                  </a:lnTo>
                  <a:lnTo>
                    <a:pt x="3275" y="2451"/>
                  </a:lnTo>
                  <a:lnTo>
                    <a:pt x="3310" y="2469"/>
                  </a:lnTo>
                  <a:lnTo>
                    <a:pt x="3347" y="2487"/>
                  </a:lnTo>
                  <a:lnTo>
                    <a:pt x="3382" y="2504"/>
                  </a:lnTo>
                  <a:lnTo>
                    <a:pt x="3417" y="2522"/>
                  </a:lnTo>
                  <a:lnTo>
                    <a:pt x="3453" y="2538"/>
                  </a:lnTo>
                  <a:lnTo>
                    <a:pt x="3488" y="2555"/>
                  </a:lnTo>
                  <a:lnTo>
                    <a:pt x="3525" y="2572"/>
                  </a:lnTo>
                  <a:lnTo>
                    <a:pt x="3560" y="2588"/>
                  </a:lnTo>
                  <a:lnTo>
                    <a:pt x="3596" y="2606"/>
                  </a:lnTo>
                  <a:lnTo>
                    <a:pt x="3631" y="2622"/>
                  </a:lnTo>
                  <a:lnTo>
                    <a:pt x="3666" y="2637"/>
                  </a:lnTo>
                  <a:lnTo>
                    <a:pt x="3702" y="2654"/>
                  </a:lnTo>
                  <a:lnTo>
                    <a:pt x="3738" y="2670"/>
                  </a:lnTo>
                  <a:lnTo>
                    <a:pt x="3774" y="2685"/>
                  </a:lnTo>
                  <a:lnTo>
                    <a:pt x="3809" y="2702"/>
                  </a:lnTo>
                  <a:lnTo>
                    <a:pt x="3845" y="2717"/>
                  </a:lnTo>
                  <a:lnTo>
                    <a:pt x="3880" y="2732"/>
                  </a:lnTo>
                  <a:lnTo>
                    <a:pt x="3915" y="2747"/>
                  </a:lnTo>
                  <a:lnTo>
                    <a:pt x="3952" y="2762"/>
                  </a:lnTo>
                  <a:lnTo>
                    <a:pt x="3987" y="2778"/>
                  </a:lnTo>
                  <a:lnTo>
                    <a:pt x="4023" y="2793"/>
                  </a:lnTo>
                  <a:lnTo>
                    <a:pt x="4058" y="2808"/>
                  </a:lnTo>
                  <a:lnTo>
                    <a:pt x="4093" y="2822"/>
                  </a:lnTo>
                  <a:lnTo>
                    <a:pt x="4130" y="2837"/>
                  </a:lnTo>
                  <a:lnTo>
                    <a:pt x="4165" y="2851"/>
                  </a:lnTo>
                  <a:lnTo>
                    <a:pt x="4201" y="2865"/>
                  </a:lnTo>
                  <a:lnTo>
                    <a:pt x="4236" y="2879"/>
                  </a:lnTo>
                  <a:lnTo>
                    <a:pt x="4272" y="2893"/>
                  </a:lnTo>
                  <a:lnTo>
                    <a:pt x="4307" y="2907"/>
                  </a:lnTo>
                  <a:lnTo>
                    <a:pt x="4343" y="2921"/>
                  </a:lnTo>
                  <a:lnTo>
                    <a:pt x="4379" y="2935"/>
                  </a:lnTo>
                  <a:lnTo>
                    <a:pt x="4414" y="2949"/>
                  </a:lnTo>
                  <a:lnTo>
                    <a:pt x="4450" y="2962"/>
                  </a:lnTo>
                  <a:lnTo>
                    <a:pt x="4485" y="2976"/>
                  </a:lnTo>
                  <a:lnTo>
                    <a:pt x="4522" y="2989"/>
                  </a:lnTo>
                  <a:lnTo>
                    <a:pt x="4557" y="3002"/>
                  </a:lnTo>
                  <a:lnTo>
                    <a:pt x="4592" y="3015"/>
                  </a:lnTo>
                  <a:lnTo>
                    <a:pt x="4628" y="3028"/>
                  </a:lnTo>
                  <a:lnTo>
                    <a:pt x="4663" y="3041"/>
                  </a:lnTo>
                  <a:lnTo>
                    <a:pt x="4699" y="3053"/>
                  </a:lnTo>
                  <a:lnTo>
                    <a:pt x="4735" y="3066"/>
                  </a:lnTo>
                  <a:lnTo>
                    <a:pt x="4770" y="3079"/>
                  </a:lnTo>
                  <a:lnTo>
                    <a:pt x="4806" y="3091"/>
                  </a:lnTo>
                  <a:lnTo>
                    <a:pt x="4841" y="3104"/>
                  </a:lnTo>
                  <a:lnTo>
                    <a:pt x="4877" y="3115"/>
                  </a:lnTo>
                  <a:lnTo>
                    <a:pt x="4912" y="3128"/>
                  </a:lnTo>
                  <a:lnTo>
                    <a:pt x="4949" y="3140"/>
                  </a:lnTo>
                  <a:lnTo>
                    <a:pt x="4984" y="3152"/>
                  </a:lnTo>
                  <a:lnTo>
                    <a:pt x="5019" y="3163"/>
                  </a:lnTo>
                  <a:lnTo>
                    <a:pt x="5055" y="3175"/>
                  </a:lnTo>
                  <a:lnTo>
                    <a:pt x="5090" y="3187"/>
                  </a:lnTo>
                  <a:lnTo>
                    <a:pt x="5127" y="3198"/>
                  </a:lnTo>
                  <a:lnTo>
                    <a:pt x="5162" y="3210"/>
                  </a:lnTo>
                  <a:lnTo>
                    <a:pt x="5197" y="3221"/>
                  </a:lnTo>
                  <a:lnTo>
                    <a:pt x="5233" y="3232"/>
                  </a:lnTo>
                  <a:lnTo>
                    <a:pt x="5268" y="3244"/>
                  </a:lnTo>
                  <a:lnTo>
                    <a:pt x="5304" y="3255"/>
                  </a:lnTo>
                  <a:lnTo>
                    <a:pt x="5340" y="3265"/>
                  </a:lnTo>
                  <a:lnTo>
                    <a:pt x="5376" y="3277"/>
                  </a:lnTo>
                  <a:lnTo>
                    <a:pt x="5411" y="3287"/>
                  </a:lnTo>
                  <a:lnTo>
                    <a:pt x="5446" y="3298"/>
                  </a:lnTo>
                  <a:lnTo>
                    <a:pt x="5482" y="3308"/>
                  </a:lnTo>
                  <a:lnTo>
                    <a:pt x="5517" y="3319"/>
                  </a:lnTo>
                  <a:lnTo>
                    <a:pt x="5554" y="3329"/>
                  </a:lnTo>
                  <a:lnTo>
                    <a:pt x="5589" y="3340"/>
                  </a:lnTo>
                  <a:lnTo>
                    <a:pt x="5624" y="3350"/>
                  </a:lnTo>
                  <a:lnTo>
                    <a:pt x="5660" y="3360"/>
                  </a:lnTo>
                  <a:lnTo>
                    <a:pt x="5695" y="3370"/>
                  </a:lnTo>
                  <a:lnTo>
                    <a:pt x="5732" y="3380"/>
                  </a:lnTo>
                  <a:lnTo>
                    <a:pt x="5767" y="3390"/>
                  </a:lnTo>
                  <a:lnTo>
                    <a:pt x="5803" y="3400"/>
                  </a:lnTo>
                  <a:lnTo>
                    <a:pt x="5838" y="3410"/>
                  </a:lnTo>
                  <a:lnTo>
                    <a:pt x="5873" y="3419"/>
                  </a:lnTo>
                  <a:lnTo>
                    <a:pt x="5909" y="3429"/>
                  </a:lnTo>
                  <a:lnTo>
                    <a:pt x="5945" y="3438"/>
                  </a:lnTo>
                  <a:lnTo>
                    <a:pt x="5981" y="3447"/>
                  </a:lnTo>
                  <a:lnTo>
                    <a:pt x="6016" y="3457"/>
                  </a:lnTo>
                  <a:lnTo>
                    <a:pt x="6052" y="3466"/>
                  </a:lnTo>
                  <a:lnTo>
                    <a:pt x="6087" y="3475"/>
                  </a:lnTo>
                  <a:lnTo>
                    <a:pt x="6122" y="3485"/>
                  </a:lnTo>
                  <a:lnTo>
                    <a:pt x="6159" y="3494"/>
                  </a:lnTo>
                  <a:lnTo>
                    <a:pt x="6194" y="3502"/>
                  </a:lnTo>
                  <a:lnTo>
                    <a:pt x="6230" y="3512"/>
                  </a:lnTo>
                  <a:lnTo>
                    <a:pt x="6265" y="3520"/>
                  </a:lnTo>
                  <a:lnTo>
                    <a:pt x="6300" y="3529"/>
                  </a:lnTo>
                  <a:lnTo>
                    <a:pt x="6337" y="3537"/>
                  </a:lnTo>
                  <a:lnTo>
                    <a:pt x="6372" y="3547"/>
                  </a:lnTo>
                  <a:lnTo>
                    <a:pt x="6408" y="3555"/>
                  </a:lnTo>
                  <a:lnTo>
                    <a:pt x="6443" y="3563"/>
                  </a:lnTo>
                  <a:lnTo>
                    <a:pt x="6479" y="3571"/>
                  </a:lnTo>
                  <a:lnTo>
                    <a:pt x="6514" y="3580"/>
                  </a:lnTo>
                  <a:lnTo>
                    <a:pt x="6550" y="3588"/>
                  </a:lnTo>
                  <a:lnTo>
                    <a:pt x="6586" y="3596"/>
                  </a:lnTo>
                  <a:lnTo>
                    <a:pt x="6621" y="3604"/>
                  </a:lnTo>
                  <a:lnTo>
                    <a:pt x="6657" y="3612"/>
                  </a:lnTo>
                  <a:lnTo>
                    <a:pt x="6692" y="3620"/>
                  </a:lnTo>
                  <a:lnTo>
                    <a:pt x="6729" y="3629"/>
                  </a:lnTo>
                  <a:lnTo>
                    <a:pt x="6764" y="3637"/>
                  </a:lnTo>
                  <a:lnTo>
                    <a:pt x="6799" y="3644"/>
                  </a:lnTo>
                  <a:lnTo>
                    <a:pt x="6835" y="3652"/>
                  </a:lnTo>
                  <a:lnTo>
                    <a:pt x="6870" y="3659"/>
                  </a:lnTo>
                  <a:lnTo>
                    <a:pt x="6906" y="3667"/>
                  </a:lnTo>
                  <a:lnTo>
                    <a:pt x="6942" y="3674"/>
                  </a:lnTo>
                  <a:lnTo>
                    <a:pt x="6977" y="3682"/>
                  </a:lnTo>
                  <a:lnTo>
                    <a:pt x="7013" y="3689"/>
                  </a:lnTo>
                  <a:lnTo>
                    <a:pt x="7048" y="3696"/>
                  </a:lnTo>
                </a:path>
              </a:pathLst>
            </a:custGeom>
            <a:noFill/>
            <a:ln w="19050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36" name="Freeform 55"/>
            <p:cNvSpPr>
              <a:spLocks/>
            </p:cNvSpPr>
            <p:nvPr/>
          </p:nvSpPr>
          <p:spPr bwMode="auto">
            <a:xfrm>
              <a:off x="1794" y="2730"/>
              <a:ext cx="719" cy="83"/>
            </a:xfrm>
            <a:custGeom>
              <a:avLst/>
              <a:gdLst>
                <a:gd name="T0" fmla="*/ 7 w 3595"/>
                <a:gd name="T1" fmla="*/ 1 h 498"/>
                <a:gd name="T2" fmla="*/ 22 w 3595"/>
                <a:gd name="T3" fmla="*/ 4 h 498"/>
                <a:gd name="T4" fmla="*/ 36 w 3595"/>
                <a:gd name="T5" fmla="*/ 6 h 498"/>
                <a:gd name="T6" fmla="*/ 50 w 3595"/>
                <a:gd name="T7" fmla="*/ 9 h 498"/>
                <a:gd name="T8" fmla="*/ 64 w 3595"/>
                <a:gd name="T9" fmla="*/ 11 h 498"/>
                <a:gd name="T10" fmla="*/ 78 w 3595"/>
                <a:gd name="T11" fmla="*/ 13 h 498"/>
                <a:gd name="T12" fmla="*/ 93 w 3595"/>
                <a:gd name="T13" fmla="*/ 15 h 498"/>
                <a:gd name="T14" fmla="*/ 107 w 3595"/>
                <a:gd name="T15" fmla="*/ 17 h 498"/>
                <a:gd name="T16" fmla="*/ 121 w 3595"/>
                <a:gd name="T17" fmla="*/ 19 h 498"/>
                <a:gd name="T18" fmla="*/ 135 w 3595"/>
                <a:gd name="T19" fmla="*/ 22 h 498"/>
                <a:gd name="T20" fmla="*/ 150 w 3595"/>
                <a:gd name="T21" fmla="*/ 24 h 498"/>
                <a:gd name="T22" fmla="*/ 164 w 3595"/>
                <a:gd name="T23" fmla="*/ 26 h 498"/>
                <a:gd name="T24" fmla="*/ 178 w 3595"/>
                <a:gd name="T25" fmla="*/ 28 h 498"/>
                <a:gd name="T26" fmla="*/ 192 w 3595"/>
                <a:gd name="T27" fmla="*/ 30 h 498"/>
                <a:gd name="T28" fmla="*/ 206 w 3595"/>
                <a:gd name="T29" fmla="*/ 32 h 498"/>
                <a:gd name="T30" fmla="*/ 221 w 3595"/>
                <a:gd name="T31" fmla="*/ 33 h 498"/>
                <a:gd name="T32" fmla="*/ 235 w 3595"/>
                <a:gd name="T33" fmla="*/ 35 h 498"/>
                <a:gd name="T34" fmla="*/ 249 w 3595"/>
                <a:gd name="T35" fmla="*/ 37 h 498"/>
                <a:gd name="T36" fmla="*/ 264 w 3595"/>
                <a:gd name="T37" fmla="*/ 39 h 498"/>
                <a:gd name="T38" fmla="*/ 278 w 3595"/>
                <a:gd name="T39" fmla="*/ 41 h 498"/>
                <a:gd name="T40" fmla="*/ 292 w 3595"/>
                <a:gd name="T41" fmla="*/ 42 h 498"/>
                <a:gd name="T42" fmla="*/ 306 w 3595"/>
                <a:gd name="T43" fmla="*/ 44 h 498"/>
                <a:gd name="T44" fmla="*/ 320 w 3595"/>
                <a:gd name="T45" fmla="*/ 46 h 498"/>
                <a:gd name="T46" fmla="*/ 335 w 3595"/>
                <a:gd name="T47" fmla="*/ 48 h 498"/>
                <a:gd name="T48" fmla="*/ 349 w 3595"/>
                <a:gd name="T49" fmla="*/ 49 h 498"/>
                <a:gd name="T50" fmla="*/ 363 w 3595"/>
                <a:gd name="T51" fmla="*/ 51 h 498"/>
                <a:gd name="T52" fmla="*/ 377 w 3595"/>
                <a:gd name="T53" fmla="*/ 52 h 498"/>
                <a:gd name="T54" fmla="*/ 392 w 3595"/>
                <a:gd name="T55" fmla="*/ 54 h 498"/>
                <a:gd name="T56" fmla="*/ 406 w 3595"/>
                <a:gd name="T57" fmla="*/ 55 h 498"/>
                <a:gd name="T58" fmla="*/ 420 w 3595"/>
                <a:gd name="T59" fmla="*/ 57 h 498"/>
                <a:gd name="T60" fmla="*/ 434 w 3595"/>
                <a:gd name="T61" fmla="*/ 58 h 498"/>
                <a:gd name="T62" fmla="*/ 449 w 3595"/>
                <a:gd name="T63" fmla="*/ 60 h 498"/>
                <a:gd name="T64" fmla="*/ 463 w 3595"/>
                <a:gd name="T65" fmla="*/ 61 h 498"/>
                <a:gd name="T66" fmla="*/ 477 w 3595"/>
                <a:gd name="T67" fmla="*/ 63 h 498"/>
                <a:gd name="T68" fmla="*/ 491 w 3595"/>
                <a:gd name="T69" fmla="*/ 64 h 498"/>
                <a:gd name="T70" fmla="*/ 506 w 3595"/>
                <a:gd name="T71" fmla="*/ 65 h 498"/>
                <a:gd name="T72" fmla="*/ 520 w 3595"/>
                <a:gd name="T73" fmla="*/ 67 h 498"/>
                <a:gd name="T74" fmla="*/ 534 w 3595"/>
                <a:gd name="T75" fmla="*/ 68 h 498"/>
                <a:gd name="T76" fmla="*/ 548 w 3595"/>
                <a:gd name="T77" fmla="*/ 69 h 498"/>
                <a:gd name="T78" fmla="*/ 562 w 3595"/>
                <a:gd name="T79" fmla="*/ 70 h 498"/>
                <a:gd name="T80" fmla="*/ 577 w 3595"/>
                <a:gd name="T81" fmla="*/ 72 h 498"/>
                <a:gd name="T82" fmla="*/ 591 w 3595"/>
                <a:gd name="T83" fmla="*/ 73 h 498"/>
                <a:gd name="T84" fmla="*/ 605 w 3595"/>
                <a:gd name="T85" fmla="*/ 74 h 498"/>
                <a:gd name="T86" fmla="*/ 620 w 3595"/>
                <a:gd name="T87" fmla="*/ 75 h 498"/>
                <a:gd name="T88" fmla="*/ 634 w 3595"/>
                <a:gd name="T89" fmla="*/ 77 h 498"/>
                <a:gd name="T90" fmla="*/ 648 w 3595"/>
                <a:gd name="T91" fmla="*/ 78 h 498"/>
                <a:gd name="T92" fmla="*/ 662 w 3595"/>
                <a:gd name="T93" fmla="*/ 79 h 498"/>
                <a:gd name="T94" fmla="*/ 676 w 3595"/>
                <a:gd name="T95" fmla="*/ 80 h 498"/>
                <a:gd name="T96" fmla="*/ 690 w 3595"/>
                <a:gd name="T97" fmla="*/ 81 h 498"/>
                <a:gd name="T98" fmla="*/ 705 w 3595"/>
                <a:gd name="T99" fmla="*/ 82 h 498"/>
                <a:gd name="T100" fmla="*/ 719 w 3595"/>
                <a:gd name="T101" fmla="*/ 83 h 4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595"/>
                <a:gd name="T154" fmla="*/ 0 h 498"/>
                <a:gd name="T155" fmla="*/ 3595 w 3595"/>
                <a:gd name="T156" fmla="*/ 498 h 4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595" h="498">
                  <a:moveTo>
                    <a:pt x="0" y="0"/>
                  </a:moveTo>
                  <a:lnTo>
                    <a:pt x="36" y="7"/>
                  </a:lnTo>
                  <a:lnTo>
                    <a:pt x="71" y="16"/>
                  </a:lnTo>
                  <a:lnTo>
                    <a:pt x="108" y="23"/>
                  </a:lnTo>
                  <a:lnTo>
                    <a:pt x="143" y="30"/>
                  </a:lnTo>
                  <a:lnTo>
                    <a:pt x="178" y="37"/>
                  </a:lnTo>
                  <a:lnTo>
                    <a:pt x="214" y="44"/>
                  </a:lnTo>
                  <a:lnTo>
                    <a:pt x="249" y="51"/>
                  </a:lnTo>
                  <a:lnTo>
                    <a:pt x="286" y="58"/>
                  </a:lnTo>
                  <a:lnTo>
                    <a:pt x="321" y="64"/>
                  </a:lnTo>
                  <a:lnTo>
                    <a:pt x="356" y="71"/>
                  </a:lnTo>
                  <a:lnTo>
                    <a:pt x="392" y="78"/>
                  </a:lnTo>
                  <a:lnTo>
                    <a:pt x="427" y="85"/>
                  </a:lnTo>
                  <a:lnTo>
                    <a:pt x="463" y="90"/>
                  </a:lnTo>
                  <a:lnTo>
                    <a:pt x="499" y="97"/>
                  </a:lnTo>
                  <a:lnTo>
                    <a:pt x="535" y="103"/>
                  </a:lnTo>
                  <a:lnTo>
                    <a:pt x="570" y="110"/>
                  </a:lnTo>
                  <a:lnTo>
                    <a:pt x="605" y="116"/>
                  </a:lnTo>
                  <a:lnTo>
                    <a:pt x="641" y="123"/>
                  </a:lnTo>
                  <a:lnTo>
                    <a:pt x="676" y="129"/>
                  </a:lnTo>
                  <a:lnTo>
                    <a:pt x="713" y="135"/>
                  </a:lnTo>
                  <a:lnTo>
                    <a:pt x="748" y="141"/>
                  </a:lnTo>
                  <a:lnTo>
                    <a:pt x="783" y="148"/>
                  </a:lnTo>
                  <a:lnTo>
                    <a:pt x="819" y="154"/>
                  </a:lnTo>
                  <a:lnTo>
                    <a:pt x="854" y="159"/>
                  </a:lnTo>
                  <a:lnTo>
                    <a:pt x="891" y="165"/>
                  </a:lnTo>
                  <a:lnTo>
                    <a:pt x="926" y="171"/>
                  </a:lnTo>
                  <a:lnTo>
                    <a:pt x="962" y="177"/>
                  </a:lnTo>
                  <a:lnTo>
                    <a:pt x="997" y="183"/>
                  </a:lnTo>
                  <a:lnTo>
                    <a:pt x="1032" y="189"/>
                  </a:lnTo>
                  <a:lnTo>
                    <a:pt x="1068" y="194"/>
                  </a:lnTo>
                  <a:lnTo>
                    <a:pt x="1104" y="200"/>
                  </a:lnTo>
                  <a:lnTo>
                    <a:pt x="1140" y="206"/>
                  </a:lnTo>
                  <a:lnTo>
                    <a:pt x="1175" y="211"/>
                  </a:lnTo>
                  <a:lnTo>
                    <a:pt x="1210" y="217"/>
                  </a:lnTo>
                  <a:lnTo>
                    <a:pt x="1246" y="223"/>
                  </a:lnTo>
                  <a:lnTo>
                    <a:pt x="1281" y="227"/>
                  </a:lnTo>
                  <a:lnTo>
                    <a:pt x="1318" y="233"/>
                  </a:lnTo>
                  <a:lnTo>
                    <a:pt x="1353" y="238"/>
                  </a:lnTo>
                  <a:lnTo>
                    <a:pt x="1389" y="244"/>
                  </a:lnTo>
                  <a:lnTo>
                    <a:pt x="1424" y="249"/>
                  </a:lnTo>
                  <a:lnTo>
                    <a:pt x="1459" y="254"/>
                  </a:lnTo>
                  <a:lnTo>
                    <a:pt x="1496" y="259"/>
                  </a:lnTo>
                  <a:lnTo>
                    <a:pt x="1531" y="265"/>
                  </a:lnTo>
                  <a:lnTo>
                    <a:pt x="1567" y="269"/>
                  </a:lnTo>
                  <a:lnTo>
                    <a:pt x="1602" y="274"/>
                  </a:lnTo>
                  <a:lnTo>
                    <a:pt x="1638" y="280"/>
                  </a:lnTo>
                  <a:lnTo>
                    <a:pt x="1673" y="285"/>
                  </a:lnTo>
                  <a:lnTo>
                    <a:pt x="1709" y="289"/>
                  </a:lnTo>
                  <a:lnTo>
                    <a:pt x="1745" y="294"/>
                  </a:lnTo>
                  <a:lnTo>
                    <a:pt x="1780" y="299"/>
                  </a:lnTo>
                  <a:lnTo>
                    <a:pt x="1816" y="303"/>
                  </a:lnTo>
                  <a:lnTo>
                    <a:pt x="1851" y="309"/>
                  </a:lnTo>
                  <a:lnTo>
                    <a:pt x="1886" y="314"/>
                  </a:lnTo>
                  <a:lnTo>
                    <a:pt x="1923" y="318"/>
                  </a:lnTo>
                  <a:lnTo>
                    <a:pt x="1958" y="323"/>
                  </a:lnTo>
                  <a:lnTo>
                    <a:pt x="1994" y="327"/>
                  </a:lnTo>
                  <a:lnTo>
                    <a:pt x="2029" y="331"/>
                  </a:lnTo>
                  <a:lnTo>
                    <a:pt x="2065" y="336"/>
                  </a:lnTo>
                  <a:lnTo>
                    <a:pt x="2101" y="341"/>
                  </a:lnTo>
                  <a:lnTo>
                    <a:pt x="2136" y="345"/>
                  </a:lnTo>
                  <a:lnTo>
                    <a:pt x="2172" y="350"/>
                  </a:lnTo>
                  <a:lnTo>
                    <a:pt x="2207" y="353"/>
                  </a:lnTo>
                  <a:lnTo>
                    <a:pt x="2243" y="358"/>
                  </a:lnTo>
                  <a:lnTo>
                    <a:pt x="2278" y="363"/>
                  </a:lnTo>
                  <a:lnTo>
                    <a:pt x="2315" y="366"/>
                  </a:lnTo>
                  <a:lnTo>
                    <a:pt x="2350" y="371"/>
                  </a:lnTo>
                  <a:lnTo>
                    <a:pt x="2385" y="376"/>
                  </a:lnTo>
                  <a:lnTo>
                    <a:pt x="2421" y="379"/>
                  </a:lnTo>
                  <a:lnTo>
                    <a:pt x="2456" y="384"/>
                  </a:lnTo>
                  <a:lnTo>
                    <a:pt x="2493" y="387"/>
                  </a:lnTo>
                  <a:lnTo>
                    <a:pt x="2528" y="392"/>
                  </a:lnTo>
                  <a:lnTo>
                    <a:pt x="2563" y="396"/>
                  </a:lnTo>
                  <a:lnTo>
                    <a:pt x="2599" y="399"/>
                  </a:lnTo>
                  <a:lnTo>
                    <a:pt x="2634" y="404"/>
                  </a:lnTo>
                  <a:lnTo>
                    <a:pt x="2670" y="407"/>
                  </a:lnTo>
                  <a:lnTo>
                    <a:pt x="2706" y="411"/>
                  </a:lnTo>
                  <a:lnTo>
                    <a:pt x="2742" y="415"/>
                  </a:lnTo>
                  <a:lnTo>
                    <a:pt x="2777" y="419"/>
                  </a:lnTo>
                  <a:lnTo>
                    <a:pt x="2812" y="422"/>
                  </a:lnTo>
                  <a:lnTo>
                    <a:pt x="2848" y="426"/>
                  </a:lnTo>
                  <a:lnTo>
                    <a:pt x="2883" y="431"/>
                  </a:lnTo>
                  <a:lnTo>
                    <a:pt x="2920" y="434"/>
                  </a:lnTo>
                  <a:lnTo>
                    <a:pt x="2955" y="438"/>
                  </a:lnTo>
                  <a:lnTo>
                    <a:pt x="2990" y="441"/>
                  </a:lnTo>
                  <a:lnTo>
                    <a:pt x="3026" y="445"/>
                  </a:lnTo>
                  <a:lnTo>
                    <a:pt x="3061" y="448"/>
                  </a:lnTo>
                  <a:lnTo>
                    <a:pt x="3098" y="452"/>
                  </a:lnTo>
                  <a:lnTo>
                    <a:pt x="3133" y="455"/>
                  </a:lnTo>
                  <a:lnTo>
                    <a:pt x="3169" y="459"/>
                  </a:lnTo>
                  <a:lnTo>
                    <a:pt x="3204" y="462"/>
                  </a:lnTo>
                  <a:lnTo>
                    <a:pt x="3239" y="466"/>
                  </a:lnTo>
                  <a:lnTo>
                    <a:pt x="3275" y="469"/>
                  </a:lnTo>
                  <a:lnTo>
                    <a:pt x="3311" y="473"/>
                  </a:lnTo>
                  <a:lnTo>
                    <a:pt x="3347" y="476"/>
                  </a:lnTo>
                  <a:lnTo>
                    <a:pt x="3381" y="480"/>
                  </a:lnTo>
                  <a:lnTo>
                    <a:pt x="3416" y="482"/>
                  </a:lnTo>
                  <a:lnTo>
                    <a:pt x="3452" y="486"/>
                  </a:lnTo>
                  <a:lnTo>
                    <a:pt x="3487" y="489"/>
                  </a:lnTo>
                  <a:lnTo>
                    <a:pt x="3524" y="493"/>
                  </a:lnTo>
                  <a:lnTo>
                    <a:pt x="3559" y="495"/>
                  </a:lnTo>
                  <a:lnTo>
                    <a:pt x="3595" y="498"/>
                  </a:lnTo>
                </a:path>
              </a:pathLst>
            </a:custGeom>
            <a:noFill/>
            <a:ln w="19050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37" name="Text Box 56"/>
            <p:cNvSpPr txBox="1">
              <a:spLocks noChangeArrowheads="1"/>
            </p:cNvSpPr>
            <p:nvPr/>
          </p:nvSpPr>
          <p:spPr bwMode="auto">
            <a:xfrm>
              <a:off x="1248" y="3696"/>
              <a:ext cx="5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time</a:t>
              </a:r>
            </a:p>
          </p:txBody>
        </p:sp>
        <p:sp>
          <p:nvSpPr>
            <p:cNvPr id="16638" name="Text Box 57"/>
            <p:cNvSpPr txBox="1">
              <a:spLocks noChangeArrowheads="1"/>
            </p:cNvSpPr>
            <p:nvPr/>
          </p:nvSpPr>
          <p:spPr bwMode="auto">
            <a:xfrm rot="-5400000">
              <a:off x="-196" y="2692"/>
              <a:ext cx="8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amplitude</a:t>
              </a:r>
            </a:p>
          </p:txBody>
        </p:sp>
        <p:graphicFrame>
          <p:nvGraphicFramePr>
            <p:cNvPr id="16569" name="Object 185"/>
            <p:cNvGraphicFramePr>
              <a:graphicFrameLocks noChangeAspect="1"/>
            </p:cNvGraphicFramePr>
            <p:nvPr/>
          </p:nvGraphicFramePr>
          <p:xfrm>
            <a:off x="1692" y="3246"/>
            <a:ext cx="544" cy="2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89" name="Equation" r:id="rId3" imgW="571252" imgH="228501" progId="Equation.3">
                    <p:embed/>
                  </p:oleObj>
                </mc:Choice>
                <mc:Fallback>
                  <p:oleObj name="Equation" r:id="rId3" imgW="571252" imgH="228501" progId="Equation.3">
                    <p:embed/>
                    <p:pic>
                      <p:nvPicPr>
                        <p:cNvPr id="0" name="Picture 18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92" y="3246"/>
                          <a:ext cx="544" cy="21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570" name="Object 186"/>
            <p:cNvGraphicFramePr>
              <a:graphicFrameLocks noChangeAspect="1"/>
            </p:cNvGraphicFramePr>
            <p:nvPr/>
          </p:nvGraphicFramePr>
          <p:xfrm>
            <a:off x="1776" y="2256"/>
            <a:ext cx="218" cy="2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90" name="Equation" r:id="rId5" imgW="228501" imgH="304668" progId="Equation.3">
                    <p:embed/>
                  </p:oleObj>
                </mc:Choice>
                <mc:Fallback>
                  <p:oleObj name="Equation" r:id="rId5" imgW="228501" imgH="304668" progId="Equation.3">
                    <p:embed/>
                    <p:pic>
                      <p:nvPicPr>
                        <p:cNvPr id="0" name="Picture 18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6" y="2256"/>
                          <a:ext cx="218" cy="29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639" name="Line 60"/>
            <p:cNvSpPr>
              <a:spLocks noChangeShapeType="1"/>
            </p:cNvSpPr>
            <p:nvPr/>
          </p:nvSpPr>
          <p:spPr bwMode="auto">
            <a:xfrm flipV="1">
              <a:off x="1392" y="2448"/>
              <a:ext cx="384" cy="1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6576" name="Group 61"/>
          <p:cNvGrpSpPr>
            <a:grpSpLocks/>
          </p:cNvGrpSpPr>
          <p:nvPr/>
        </p:nvGrpSpPr>
        <p:grpSpPr bwMode="auto">
          <a:xfrm>
            <a:off x="4643438" y="3068638"/>
            <a:ext cx="3871912" cy="2881312"/>
            <a:chOff x="3033" y="2112"/>
            <a:chExt cx="2439" cy="1815"/>
          </a:xfrm>
        </p:grpSpPr>
        <p:grpSp>
          <p:nvGrpSpPr>
            <p:cNvPr id="16579" name="Group 62"/>
            <p:cNvGrpSpPr>
              <a:grpSpLocks/>
            </p:cNvGrpSpPr>
            <p:nvPr/>
          </p:nvGrpSpPr>
          <p:grpSpPr bwMode="auto">
            <a:xfrm>
              <a:off x="3342" y="2112"/>
              <a:ext cx="2130" cy="1524"/>
              <a:chOff x="3342" y="2112"/>
              <a:chExt cx="2130" cy="1524"/>
            </a:xfrm>
          </p:grpSpPr>
          <p:sp>
            <p:nvSpPr>
              <p:cNvPr id="16587" name="Line 63"/>
              <p:cNvSpPr>
                <a:spLocks noChangeShapeType="1"/>
              </p:cNvSpPr>
              <p:nvPr/>
            </p:nvSpPr>
            <p:spPr bwMode="auto">
              <a:xfrm>
                <a:off x="3342" y="3635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8" name="Line 64"/>
              <p:cNvSpPr>
                <a:spLocks noChangeShapeType="1"/>
              </p:cNvSpPr>
              <p:nvPr/>
            </p:nvSpPr>
            <p:spPr bwMode="auto">
              <a:xfrm flipH="1">
                <a:off x="5439" y="3635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9" name="Line 65"/>
              <p:cNvSpPr>
                <a:spLocks noChangeShapeType="1"/>
              </p:cNvSpPr>
              <p:nvPr/>
            </p:nvSpPr>
            <p:spPr bwMode="auto">
              <a:xfrm>
                <a:off x="3342" y="3483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0" name="Line 66"/>
              <p:cNvSpPr>
                <a:spLocks noChangeShapeType="1"/>
              </p:cNvSpPr>
              <p:nvPr/>
            </p:nvSpPr>
            <p:spPr bwMode="auto">
              <a:xfrm flipH="1">
                <a:off x="5439" y="3483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1" name="Line 67"/>
              <p:cNvSpPr>
                <a:spLocks noChangeShapeType="1"/>
              </p:cNvSpPr>
              <p:nvPr/>
            </p:nvSpPr>
            <p:spPr bwMode="auto">
              <a:xfrm>
                <a:off x="3342" y="3331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2" name="Line 68"/>
              <p:cNvSpPr>
                <a:spLocks noChangeShapeType="1"/>
              </p:cNvSpPr>
              <p:nvPr/>
            </p:nvSpPr>
            <p:spPr bwMode="auto">
              <a:xfrm flipH="1">
                <a:off x="5439" y="3331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3" name="Line 69"/>
              <p:cNvSpPr>
                <a:spLocks noChangeShapeType="1"/>
              </p:cNvSpPr>
              <p:nvPr/>
            </p:nvSpPr>
            <p:spPr bwMode="auto">
              <a:xfrm>
                <a:off x="3342" y="3178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4" name="Line 70"/>
              <p:cNvSpPr>
                <a:spLocks noChangeShapeType="1"/>
              </p:cNvSpPr>
              <p:nvPr/>
            </p:nvSpPr>
            <p:spPr bwMode="auto">
              <a:xfrm flipH="1">
                <a:off x="5439" y="3178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5" name="Line 71"/>
              <p:cNvSpPr>
                <a:spLocks noChangeShapeType="1"/>
              </p:cNvSpPr>
              <p:nvPr/>
            </p:nvSpPr>
            <p:spPr bwMode="auto">
              <a:xfrm>
                <a:off x="3342" y="3026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6" name="Line 72"/>
              <p:cNvSpPr>
                <a:spLocks noChangeShapeType="1"/>
              </p:cNvSpPr>
              <p:nvPr/>
            </p:nvSpPr>
            <p:spPr bwMode="auto">
              <a:xfrm flipH="1">
                <a:off x="5439" y="3026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7" name="Line 73"/>
              <p:cNvSpPr>
                <a:spLocks noChangeShapeType="1"/>
              </p:cNvSpPr>
              <p:nvPr/>
            </p:nvSpPr>
            <p:spPr bwMode="auto">
              <a:xfrm>
                <a:off x="3342" y="2873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8" name="Line 74"/>
              <p:cNvSpPr>
                <a:spLocks noChangeShapeType="1"/>
              </p:cNvSpPr>
              <p:nvPr/>
            </p:nvSpPr>
            <p:spPr bwMode="auto">
              <a:xfrm flipH="1">
                <a:off x="5439" y="2873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9" name="Line 75"/>
              <p:cNvSpPr>
                <a:spLocks noChangeShapeType="1"/>
              </p:cNvSpPr>
              <p:nvPr/>
            </p:nvSpPr>
            <p:spPr bwMode="auto">
              <a:xfrm>
                <a:off x="3342" y="2721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00" name="Line 76"/>
              <p:cNvSpPr>
                <a:spLocks noChangeShapeType="1"/>
              </p:cNvSpPr>
              <p:nvPr/>
            </p:nvSpPr>
            <p:spPr bwMode="auto">
              <a:xfrm flipH="1">
                <a:off x="5439" y="2721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01" name="Line 77"/>
              <p:cNvSpPr>
                <a:spLocks noChangeShapeType="1"/>
              </p:cNvSpPr>
              <p:nvPr/>
            </p:nvSpPr>
            <p:spPr bwMode="auto">
              <a:xfrm>
                <a:off x="3342" y="2569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02" name="Line 78"/>
              <p:cNvSpPr>
                <a:spLocks noChangeShapeType="1"/>
              </p:cNvSpPr>
              <p:nvPr/>
            </p:nvSpPr>
            <p:spPr bwMode="auto">
              <a:xfrm flipH="1">
                <a:off x="5439" y="2569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03" name="Line 79"/>
              <p:cNvSpPr>
                <a:spLocks noChangeShapeType="1"/>
              </p:cNvSpPr>
              <p:nvPr/>
            </p:nvSpPr>
            <p:spPr bwMode="auto">
              <a:xfrm>
                <a:off x="3342" y="2416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04" name="Line 80"/>
              <p:cNvSpPr>
                <a:spLocks noChangeShapeType="1"/>
              </p:cNvSpPr>
              <p:nvPr/>
            </p:nvSpPr>
            <p:spPr bwMode="auto">
              <a:xfrm flipH="1">
                <a:off x="5439" y="2416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05" name="Line 81"/>
              <p:cNvSpPr>
                <a:spLocks noChangeShapeType="1"/>
              </p:cNvSpPr>
              <p:nvPr/>
            </p:nvSpPr>
            <p:spPr bwMode="auto">
              <a:xfrm>
                <a:off x="3342" y="2264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06" name="Line 82"/>
              <p:cNvSpPr>
                <a:spLocks noChangeShapeType="1"/>
              </p:cNvSpPr>
              <p:nvPr/>
            </p:nvSpPr>
            <p:spPr bwMode="auto">
              <a:xfrm flipH="1">
                <a:off x="5439" y="2264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07" name="Line 83"/>
              <p:cNvSpPr>
                <a:spLocks noChangeShapeType="1"/>
              </p:cNvSpPr>
              <p:nvPr/>
            </p:nvSpPr>
            <p:spPr bwMode="auto">
              <a:xfrm>
                <a:off x="3342" y="2112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08" name="Line 84"/>
              <p:cNvSpPr>
                <a:spLocks noChangeShapeType="1"/>
              </p:cNvSpPr>
              <p:nvPr/>
            </p:nvSpPr>
            <p:spPr bwMode="auto">
              <a:xfrm flipH="1">
                <a:off x="5439" y="2112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09" name="Line 85"/>
              <p:cNvSpPr>
                <a:spLocks noChangeShapeType="1"/>
              </p:cNvSpPr>
              <p:nvPr/>
            </p:nvSpPr>
            <p:spPr bwMode="auto">
              <a:xfrm flipV="1">
                <a:off x="3342" y="3606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10" name="Line 86"/>
              <p:cNvSpPr>
                <a:spLocks noChangeShapeType="1"/>
              </p:cNvSpPr>
              <p:nvPr/>
            </p:nvSpPr>
            <p:spPr bwMode="auto">
              <a:xfrm>
                <a:off x="3342" y="2112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11" name="Line 87"/>
              <p:cNvSpPr>
                <a:spLocks noChangeShapeType="1"/>
              </p:cNvSpPr>
              <p:nvPr/>
            </p:nvSpPr>
            <p:spPr bwMode="auto">
              <a:xfrm flipV="1">
                <a:off x="3555" y="3606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12" name="Line 88"/>
              <p:cNvSpPr>
                <a:spLocks noChangeShapeType="1"/>
              </p:cNvSpPr>
              <p:nvPr/>
            </p:nvSpPr>
            <p:spPr bwMode="auto">
              <a:xfrm>
                <a:off x="3555" y="2112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13" name="Line 89"/>
              <p:cNvSpPr>
                <a:spLocks noChangeShapeType="1"/>
              </p:cNvSpPr>
              <p:nvPr/>
            </p:nvSpPr>
            <p:spPr bwMode="auto">
              <a:xfrm flipV="1">
                <a:off x="3768" y="3606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14" name="Line 90"/>
              <p:cNvSpPr>
                <a:spLocks noChangeShapeType="1"/>
              </p:cNvSpPr>
              <p:nvPr/>
            </p:nvSpPr>
            <p:spPr bwMode="auto">
              <a:xfrm>
                <a:off x="3768" y="2112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15" name="Line 91"/>
              <p:cNvSpPr>
                <a:spLocks noChangeShapeType="1"/>
              </p:cNvSpPr>
              <p:nvPr/>
            </p:nvSpPr>
            <p:spPr bwMode="auto">
              <a:xfrm flipV="1">
                <a:off x="3981" y="3606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16" name="Line 92"/>
              <p:cNvSpPr>
                <a:spLocks noChangeShapeType="1"/>
              </p:cNvSpPr>
              <p:nvPr/>
            </p:nvSpPr>
            <p:spPr bwMode="auto">
              <a:xfrm>
                <a:off x="3981" y="2112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17" name="Line 93"/>
              <p:cNvSpPr>
                <a:spLocks noChangeShapeType="1"/>
              </p:cNvSpPr>
              <p:nvPr/>
            </p:nvSpPr>
            <p:spPr bwMode="auto">
              <a:xfrm flipV="1">
                <a:off x="4194" y="3606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18" name="Line 94"/>
              <p:cNvSpPr>
                <a:spLocks noChangeShapeType="1"/>
              </p:cNvSpPr>
              <p:nvPr/>
            </p:nvSpPr>
            <p:spPr bwMode="auto">
              <a:xfrm>
                <a:off x="4194" y="2112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19" name="Line 95"/>
              <p:cNvSpPr>
                <a:spLocks noChangeShapeType="1"/>
              </p:cNvSpPr>
              <p:nvPr/>
            </p:nvSpPr>
            <p:spPr bwMode="auto">
              <a:xfrm flipV="1">
                <a:off x="4407" y="3606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20" name="Line 96"/>
              <p:cNvSpPr>
                <a:spLocks noChangeShapeType="1"/>
              </p:cNvSpPr>
              <p:nvPr/>
            </p:nvSpPr>
            <p:spPr bwMode="auto">
              <a:xfrm>
                <a:off x="4407" y="2112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21" name="Line 97"/>
              <p:cNvSpPr>
                <a:spLocks noChangeShapeType="1"/>
              </p:cNvSpPr>
              <p:nvPr/>
            </p:nvSpPr>
            <p:spPr bwMode="auto">
              <a:xfrm flipV="1">
                <a:off x="4619" y="3606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22" name="Line 98"/>
              <p:cNvSpPr>
                <a:spLocks noChangeShapeType="1"/>
              </p:cNvSpPr>
              <p:nvPr/>
            </p:nvSpPr>
            <p:spPr bwMode="auto">
              <a:xfrm>
                <a:off x="4619" y="2112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23" name="Line 99"/>
              <p:cNvSpPr>
                <a:spLocks noChangeShapeType="1"/>
              </p:cNvSpPr>
              <p:nvPr/>
            </p:nvSpPr>
            <p:spPr bwMode="auto">
              <a:xfrm flipV="1">
                <a:off x="4832" y="3606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24" name="Line 100"/>
              <p:cNvSpPr>
                <a:spLocks noChangeShapeType="1"/>
              </p:cNvSpPr>
              <p:nvPr/>
            </p:nvSpPr>
            <p:spPr bwMode="auto">
              <a:xfrm>
                <a:off x="4832" y="2112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25" name="Line 101"/>
              <p:cNvSpPr>
                <a:spLocks noChangeShapeType="1"/>
              </p:cNvSpPr>
              <p:nvPr/>
            </p:nvSpPr>
            <p:spPr bwMode="auto">
              <a:xfrm flipV="1">
                <a:off x="5045" y="3606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26" name="Line 102"/>
              <p:cNvSpPr>
                <a:spLocks noChangeShapeType="1"/>
              </p:cNvSpPr>
              <p:nvPr/>
            </p:nvSpPr>
            <p:spPr bwMode="auto">
              <a:xfrm>
                <a:off x="5045" y="2112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27" name="Line 103"/>
              <p:cNvSpPr>
                <a:spLocks noChangeShapeType="1"/>
              </p:cNvSpPr>
              <p:nvPr/>
            </p:nvSpPr>
            <p:spPr bwMode="auto">
              <a:xfrm flipV="1">
                <a:off x="5258" y="3606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28" name="Line 104"/>
              <p:cNvSpPr>
                <a:spLocks noChangeShapeType="1"/>
              </p:cNvSpPr>
              <p:nvPr/>
            </p:nvSpPr>
            <p:spPr bwMode="auto">
              <a:xfrm>
                <a:off x="5258" y="2112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29" name="Line 105"/>
              <p:cNvSpPr>
                <a:spLocks noChangeShapeType="1"/>
              </p:cNvSpPr>
              <p:nvPr/>
            </p:nvSpPr>
            <p:spPr bwMode="auto">
              <a:xfrm flipV="1">
                <a:off x="5471" y="3606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30" name="Line 106"/>
              <p:cNvSpPr>
                <a:spLocks noChangeShapeType="1"/>
              </p:cNvSpPr>
              <p:nvPr/>
            </p:nvSpPr>
            <p:spPr bwMode="auto">
              <a:xfrm>
                <a:off x="5471" y="2112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31" name="Rectangle 107"/>
              <p:cNvSpPr>
                <a:spLocks noChangeArrowheads="1"/>
              </p:cNvSpPr>
              <p:nvPr/>
            </p:nvSpPr>
            <p:spPr bwMode="auto">
              <a:xfrm>
                <a:off x="3342" y="2112"/>
                <a:ext cx="2129" cy="1523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580" name="Freeform 108"/>
            <p:cNvSpPr>
              <a:spLocks/>
            </p:cNvSpPr>
            <p:nvPr/>
          </p:nvSpPr>
          <p:spPr bwMode="auto">
            <a:xfrm>
              <a:off x="3342" y="2493"/>
              <a:ext cx="2130" cy="969"/>
            </a:xfrm>
            <a:custGeom>
              <a:avLst/>
              <a:gdLst>
                <a:gd name="T0" fmla="*/ 0 w 2130"/>
                <a:gd name="T1" fmla="*/ 930 h 969"/>
                <a:gd name="T2" fmla="*/ 711 w 2130"/>
                <a:gd name="T3" fmla="*/ 792 h 969"/>
                <a:gd name="T4" fmla="*/ 1026 w 2130"/>
                <a:gd name="T5" fmla="*/ 3 h 969"/>
                <a:gd name="T6" fmla="*/ 1314 w 2130"/>
                <a:gd name="T7" fmla="*/ 771 h 969"/>
                <a:gd name="T8" fmla="*/ 2130 w 2130"/>
                <a:gd name="T9" fmla="*/ 969 h 9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0"/>
                <a:gd name="T16" fmla="*/ 0 h 969"/>
                <a:gd name="T17" fmla="*/ 2130 w 2130"/>
                <a:gd name="T18" fmla="*/ 969 h 9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0" h="969">
                  <a:moveTo>
                    <a:pt x="0" y="930"/>
                  </a:moveTo>
                  <a:cubicBezTo>
                    <a:pt x="118" y="907"/>
                    <a:pt x="540" y="946"/>
                    <a:pt x="711" y="792"/>
                  </a:cubicBezTo>
                  <a:cubicBezTo>
                    <a:pt x="882" y="638"/>
                    <a:pt x="926" y="6"/>
                    <a:pt x="1026" y="3"/>
                  </a:cubicBezTo>
                  <a:cubicBezTo>
                    <a:pt x="1126" y="0"/>
                    <a:pt x="1130" y="610"/>
                    <a:pt x="1314" y="771"/>
                  </a:cubicBezTo>
                  <a:cubicBezTo>
                    <a:pt x="1498" y="932"/>
                    <a:pt x="1960" y="928"/>
                    <a:pt x="2130" y="969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581" name="Line 109"/>
            <p:cNvSpPr>
              <a:spLocks noChangeShapeType="1"/>
            </p:cNvSpPr>
            <p:nvPr/>
          </p:nvSpPr>
          <p:spPr bwMode="auto">
            <a:xfrm>
              <a:off x="4368" y="2496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582" name="Line 110"/>
            <p:cNvSpPr>
              <a:spLocks noChangeShapeType="1"/>
            </p:cNvSpPr>
            <p:nvPr/>
          </p:nvSpPr>
          <p:spPr bwMode="auto">
            <a:xfrm>
              <a:off x="4224" y="2880"/>
              <a:ext cx="2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583" name="Text Box 111"/>
            <p:cNvSpPr txBox="1">
              <a:spLocks noChangeArrowheads="1"/>
            </p:cNvSpPr>
            <p:nvPr/>
          </p:nvSpPr>
          <p:spPr bwMode="auto">
            <a:xfrm>
              <a:off x="4272" y="2256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f</a:t>
              </a:r>
              <a:r>
                <a:rPr lang="en-US" baseline="-25000">
                  <a:latin typeface="Times New Roman" pitchFamily="18" charset="0"/>
                </a:rPr>
                <a:t>0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16584" name="Text Box 112"/>
            <p:cNvSpPr txBox="1">
              <a:spLocks noChangeArrowheads="1"/>
            </p:cNvSpPr>
            <p:nvPr/>
          </p:nvSpPr>
          <p:spPr bwMode="auto">
            <a:xfrm>
              <a:off x="4464" y="2736"/>
              <a:ext cx="2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Symbol" pitchFamily="18" charset="2"/>
                </a:rPr>
                <a:t>D</a:t>
              </a:r>
              <a:r>
                <a:rPr lang="en-US">
                  <a:latin typeface="Times New Roman" pitchFamily="18" charset="0"/>
                </a:rPr>
                <a:t>f</a:t>
              </a:r>
            </a:p>
          </p:txBody>
        </p:sp>
        <p:graphicFrame>
          <p:nvGraphicFramePr>
            <p:cNvPr id="16571" name="Object 187"/>
            <p:cNvGraphicFramePr>
              <a:graphicFrameLocks noChangeAspect="1"/>
            </p:cNvGraphicFramePr>
            <p:nvPr/>
          </p:nvGraphicFramePr>
          <p:xfrm>
            <a:off x="4800" y="2256"/>
            <a:ext cx="472" cy="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91" name="Equation" r:id="rId7" imgW="495085" imgH="393529" progId="Equation.3">
                    <p:embed/>
                  </p:oleObj>
                </mc:Choice>
                <mc:Fallback>
                  <p:oleObj name="Equation" r:id="rId7" imgW="495085" imgH="393529" progId="Equation.3">
                    <p:embed/>
                    <p:pic>
                      <p:nvPicPr>
                        <p:cNvPr id="0" name="Picture 18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0" y="2256"/>
                          <a:ext cx="472" cy="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585" name="Text Box 114"/>
            <p:cNvSpPr txBox="1">
              <a:spLocks noChangeArrowheads="1"/>
            </p:cNvSpPr>
            <p:nvPr/>
          </p:nvSpPr>
          <p:spPr bwMode="auto">
            <a:xfrm>
              <a:off x="4080" y="3696"/>
              <a:ext cx="7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 smtClean="0">
                  <a:latin typeface="Times New Roman" pitchFamily="18" charset="0"/>
                </a:rPr>
                <a:t>frequency</a:t>
              </a: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6586" name="Text Box 115"/>
            <p:cNvSpPr txBox="1">
              <a:spLocks noChangeArrowheads="1"/>
            </p:cNvSpPr>
            <p:nvPr/>
          </p:nvSpPr>
          <p:spPr bwMode="auto">
            <a:xfrm rot="-5400000">
              <a:off x="2741" y="2692"/>
              <a:ext cx="8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amplitude</a:t>
              </a:r>
            </a:p>
          </p:txBody>
        </p:sp>
      </p:grpSp>
      <p:sp>
        <p:nvSpPr>
          <p:cNvPr id="16577" name="AutoShape 116"/>
          <p:cNvSpPr>
            <a:spLocks noChangeArrowheads="1"/>
          </p:cNvSpPr>
          <p:nvPr/>
        </p:nvSpPr>
        <p:spPr bwMode="auto">
          <a:xfrm>
            <a:off x="4356100" y="620713"/>
            <a:ext cx="576263" cy="143986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32</a:t>
            </a:fld>
            <a:r>
              <a:rPr lang="en-US" smtClean="0"/>
              <a:t>/71</a:t>
            </a:r>
            <a:endParaRPr lang="en-US" dirty="0"/>
          </a:p>
        </p:txBody>
      </p:sp>
      <p:pic>
        <p:nvPicPr>
          <p:cNvPr id="3" name="Picture 192" descr="Hamm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298" y="821006"/>
            <a:ext cx="1291610" cy="116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Basics of mechanical loss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250825" y="1268413"/>
            <a:ext cx="7850188" cy="48275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de-DE" sz="1800" dirty="0" err="1" smtClean="0"/>
              <a:t>excitation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modes</a:t>
            </a:r>
            <a:endParaRPr lang="de-DE" sz="1800" dirty="0" smtClean="0"/>
          </a:p>
          <a:p>
            <a:pPr lvl="1">
              <a:defRPr/>
            </a:pPr>
            <a:r>
              <a:rPr lang="de-DE" sz="1600" dirty="0" err="1" smtClean="0">
                <a:cs typeface="+mn-cs"/>
              </a:rPr>
              <a:t>mechanical</a:t>
            </a:r>
            <a:r>
              <a:rPr lang="de-DE" sz="1600" dirty="0" smtClean="0">
                <a:cs typeface="+mn-cs"/>
              </a:rPr>
              <a:t> (e.g. </a:t>
            </a:r>
            <a:r>
              <a:rPr lang="de-DE" sz="1600" dirty="0" err="1" smtClean="0">
                <a:cs typeface="+mn-cs"/>
              </a:rPr>
              <a:t>piezo</a:t>
            </a:r>
            <a:r>
              <a:rPr lang="de-DE" sz="1600" dirty="0" smtClean="0">
                <a:cs typeface="+mn-cs"/>
              </a:rPr>
              <a:t>)</a:t>
            </a:r>
          </a:p>
          <a:p>
            <a:pPr lvl="1">
              <a:defRPr/>
            </a:pPr>
            <a:r>
              <a:rPr lang="de-DE" sz="1600" dirty="0" err="1" smtClean="0">
                <a:cs typeface="+mn-cs"/>
              </a:rPr>
              <a:t>electro-static</a:t>
            </a:r>
            <a:endParaRPr lang="de-DE" sz="1600" dirty="0" smtClean="0">
              <a:cs typeface="+mn-cs"/>
            </a:endParaRPr>
          </a:p>
          <a:p>
            <a:pPr marL="0" indent="0">
              <a:buFontTx/>
              <a:buNone/>
              <a:defRPr/>
            </a:pPr>
            <a:endParaRPr lang="de-DE" sz="1800" dirty="0" smtClean="0"/>
          </a:p>
          <a:p>
            <a:pPr>
              <a:defRPr/>
            </a:pPr>
            <a:endParaRPr lang="de-DE" sz="1800" dirty="0" smtClean="0"/>
          </a:p>
          <a:p>
            <a:pPr>
              <a:defRPr/>
            </a:pPr>
            <a:endParaRPr lang="de-DE" sz="1800" dirty="0" smtClean="0"/>
          </a:p>
          <a:p>
            <a:pPr>
              <a:defRPr/>
            </a:pPr>
            <a:endParaRPr lang="de-DE" sz="1800" dirty="0" smtClean="0"/>
          </a:p>
          <a:p>
            <a:pPr>
              <a:defRPr/>
            </a:pPr>
            <a:endParaRPr lang="de-DE" sz="1800" dirty="0" smtClean="0"/>
          </a:p>
          <a:p>
            <a:pPr>
              <a:defRPr/>
            </a:pPr>
            <a:r>
              <a:rPr lang="de-DE" sz="1800" dirty="0" err="1" smtClean="0"/>
              <a:t>vibration</a:t>
            </a:r>
            <a:r>
              <a:rPr lang="de-DE" sz="1800" dirty="0" smtClean="0"/>
              <a:t> </a:t>
            </a:r>
            <a:r>
              <a:rPr lang="de-DE" sz="1800" dirty="0" err="1" smtClean="0"/>
              <a:t>read</a:t>
            </a:r>
            <a:r>
              <a:rPr lang="de-DE" sz="1800" dirty="0" smtClean="0"/>
              <a:t>-out</a:t>
            </a:r>
          </a:p>
          <a:p>
            <a:pPr lvl="1">
              <a:defRPr/>
            </a:pPr>
            <a:r>
              <a:rPr lang="de-DE" sz="1600" dirty="0" err="1" smtClean="0">
                <a:cs typeface="+mn-cs"/>
              </a:rPr>
              <a:t>electrical</a:t>
            </a:r>
            <a:r>
              <a:rPr lang="de-DE" sz="1600" dirty="0" smtClean="0">
                <a:cs typeface="+mn-cs"/>
              </a:rPr>
              <a:t> </a:t>
            </a:r>
            <a:r>
              <a:rPr lang="de-DE" sz="1600" dirty="0" err="1" smtClean="0">
                <a:cs typeface="+mn-cs"/>
              </a:rPr>
              <a:t>read</a:t>
            </a:r>
            <a:r>
              <a:rPr lang="de-DE" sz="1600" dirty="0" smtClean="0">
                <a:cs typeface="+mn-cs"/>
              </a:rPr>
              <a:t>-out (</a:t>
            </a:r>
            <a:r>
              <a:rPr lang="de-DE" sz="1600" dirty="0" err="1" smtClean="0">
                <a:cs typeface="+mn-cs"/>
              </a:rPr>
              <a:t>capacitor</a:t>
            </a:r>
            <a:r>
              <a:rPr lang="de-DE" sz="1600" dirty="0" smtClean="0">
                <a:cs typeface="+mn-cs"/>
              </a:rPr>
              <a:t>)</a:t>
            </a:r>
          </a:p>
          <a:p>
            <a:pPr lvl="1">
              <a:defRPr/>
            </a:pPr>
            <a:r>
              <a:rPr lang="de-DE" sz="1600" dirty="0" err="1" smtClean="0">
                <a:cs typeface="+mn-cs"/>
              </a:rPr>
              <a:t>optical</a:t>
            </a:r>
            <a:r>
              <a:rPr lang="de-DE" sz="1600" dirty="0" smtClean="0">
                <a:cs typeface="+mn-cs"/>
              </a:rPr>
              <a:t> </a:t>
            </a:r>
            <a:r>
              <a:rPr lang="de-DE" sz="1600" dirty="0" err="1" smtClean="0">
                <a:cs typeface="+mn-cs"/>
              </a:rPr>
              <a:t>read</a:t>
            </a:r>
            <a:r>
              <a:rPr lang="de-DE" sz="1600" dirty="0" smtClean="0">
                <a:cs typeface="+mn-cs"/>
              </a:rPr>
              <a:t>-out (e.g. </a:t>
            </a:r>
            <a:r>
              <a:rPr lang="de-DE" sz="1600" dirty="0" err="1" smtClean="0">
                <a:cs typeface="+mn-cs"/>
              </a:rPr>
              <a:t>optical</a:t>
            </a:r>
            <a:r>
              <a:rPr lang="de-DE" sz="1600" dirty="0" smtClean="0">
                <a:cs typeface="+mn-cs"/>
              </a:rPr>
              <a:t> </a:t>
            </a:r>
            <a:r>
              <a:rPr lang="de-DE" sz="1600" dirty="0" err="1" smtClean="0">
                <a:cs typeface="+mn-cs"/>
              </a:rPr>
              <a:t>lever</a:t>
            </a:r>
            <a:r>
              <a:rPr lang="de-DE" sz="1600" dirty="0" smtClean="0">
                <a:cs typeface="+mn-cs"/>
              </a:rPr>
              <a:t>, </a:t>
            </a:r>
          </a:p>
          <a:p>
            <a:pPr marL="457200" lvl="1" indent="0">
              <a:buFontTx/>
              <a:buNone/>
              <a:defRPr/>
            </a:pPr>
            <a:r>
              <a:rPr lang="de-DE" sz="1600" dirty="0">
                <a:cs typeface="+mn-cs"/>
              </a:rPr>
              <a:t>	</a:t>
            </a:r>
            <a:r>
              <a:rPr lang="de-DE" sz="1600" dirty="0" err="1" smtClean="0">
                <a:cs typeface="+mn-cs"/>
              </a:rPr>
              <a:t>interferometric</a:t>
            </a:r>
            <a:r>
              <a:rPr lang="de-DE" sz="1600" dirty="0" smtClean="0">
                <a:cs typeface="+mn-cs"/>
              </a:rPr>
              <a:t> </a:t>
            </a:r>
            <a:r>
              <a:rPr lang="de-DE" sz="1600" dirty="0" err="1" smtClean="0">
                <a:cs typeface="+mn-cs"/>
              </a:rPr>
              <a:t>techniques</a:t>
            </a:r>
            <a:r>
              <a:rPr lang="de-DE" sz="1600" dirty="0" smtClean="0">
                <a:cs typeface="+mn-cs"/>
              </a:rPr>
              <a:t>)</a:t>
            </a:r>
          </a:p>
          <a:p>
            <a:pPr>
              <a:buFontTx/>
              <a:buNone/>
              <a:defRPr/>
            </a:pPr>
            <a:endParaRPr lang="de-DE" sz="1800" dirty="0"/>
          </a:p>
        </p:txBody>
      </p:sp>
      <p:grpSp>
        <p:nvGrpSpPr>
          <p:cNvPr id="63491" name="Group 9"/>
          <p:cNvGrpSpPr>
            <a:grpSpLocks/>
          </p:cNvGrpSpPr>
          <p:nvPr/>
        </p:nvGrpSpPr>
        <p:grpSpPr bwMode="auto">
          <a:xfrm>
            <a:off x="5032375" y="1055688"/>
            <a:ext cx="1152525" cy="1758950"/>
            <a:chOff x="2698" y="1389"/>
            <a:chExt cx="726" cy="1108"/>
          </a:xfrm>
        </p:grpSpPr>
        <p:sp>
          <p:nvSpPr>
            <p:cNvPr id="63509" name="AutoShape 10"/>
            <p:cNvSpPr>
              <a:spLocks noChangeArrowheads="1"/>
            </p:cNvSpPr>
            <p:nvPr/>
          </p:nvSpPr>
          <p:spPr bwMode="auto">
            <a:xfrm>
              <a:off x="3061" y="1389"/>
              <a:ext cx="363" cy="907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10" name="Line 11"/>
            <p:cNvSpPr>
              <a:spLocks noChangeShapeType="1"/>
            </p:cNvSpPr>
            <p:nvPr/>
          </p:nvSpPr>
          <p:spPr bwMode="auto">
            <a:xfrm>
              <a:off x="2989" y="1525"/>
              <a:ext cx="2" cy="62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11" name="Line 12"/>
            <p:cNvSpPr>
              <a:spLocks noChangeShapeType="1"/>
            </p:cNvSpPr>
            <p:nvPr/>
          </p:nvSpPr>
          <p:spPr bwMode="auto">
            <a:xfrm>
              <a:off x="3242" y="2296"/>
              <a:ext cx="0" cy="1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12" name="Line 13"/>
            <p:cNvSpPr>
              <a:spLocks noChangeShapeType="1"/>
            </p:cNvSpPr>
            <p:nvPr/>
          </p:nvSpPr>
          <p:spPr bwMode="auto">
            <a:xfrm flipH="1" flipV="1">
              <a:off x="3152" y="2432"/>
              <a:ext cx="181" cy="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13" name="Line 14"/>
            <p:cNvSpPr>
              <a:spLocks noChangeShapeType="1"/>
            </p:cNvSpPr>
            <p:nvPr/>
          </p:nvSpPr>
          <p:spPr bwMode="auto">
            <a:xfrm flipH="1" flipV="1">
              <a:off x="3197" y="2464"/>
              <a:ext cx="9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14" name="Line 15"/>
            <p:cNvSpPr>
              <a:spLocks noChangeShapeType="1"/>
            </p:cNvSpPr>
            <p:nvPr/>
          </p:nvSpPr>
          <p:spPr bwMode="auto">
            <a:xfrm flipH="1" flipV="1">
              <a:off x="3216" y="2497"/>
              <a:ext cx="4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15" name="Oval 16"/>
            <p:cNvSpPr>
              <a:spLocks noChangeArrowheads="1"/>
            </p:cNvSpPr>
            <p:nvPr/>
          </p:nvSpPr>
          <p:spPr bwMode="auto">
            <a:xfrm>
              <a:off x="2698" y="1752"/>
              <a:ext cx="181" cy="182"/>
            </a:xfrm>
            <a:prstGeom prst="ellips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sz="2000">
                  <a:latin typeface="Verdana" pitchFamily="34" charset="0"/>
                </a:rPr>
                <a:t>+</a:t>
              </a:r>
            </a:p>
          </p:txBody>
        </p:sp>
      </p:grpSp>
      <p:grpSp>
        <p:nvGrpSpPr>
          <p:cNvPr id="63492" name="Group 24"/>
          <p:cNvGrpSpPr>
            <a:grpSpLocks/>
          </p:cNvGrpSpPr>
          <p:nvPr/>
        </p:nvGrpSpPr>
        <p:grpSpPr bwMode="auto">
          <a:xfrm>
            <a:off x="6545263" y="1108075"/>
            <a:ext cx="1944687" cy="1439863"/>
            <a:chOff x="3243" y="2614"/>
            <a:chExt cx="1225" cy="907"/>
          </a:xfrm>
        </p:grpSpPr>
        <p:sp>
          <p:nvSpPr>
            <p:cNvPr id="63494" name="AutoShape 25"/>
            <p:cNvSpPr>
              <a:spLocks noChangeArrowheads="1"/>
            </p:cNvSpPr>
            <p:nvPr/>
          </p:nvSpPr>
          <p:spPr bwMode="auto">
            <a:xfrm>
              <a:off x="4105" y="2614"/>
              <a:ext cx="363" cy="907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495" name="Line 26"/>
            <p:cNvSpPr>
              <a:spLocks noChangeShapeType="1"/>
            </p:cNvSpPr>
            <p:nvPr/>
          </p:nvSpPr>
          <p:spPr bwMode="auto">
            <a:xfrm>
              <a:off x="4014" y="2750"/>
              <a:ext cx="0" cy="1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496" name="Line 27"/>
            <p:cNvSpPr>
              <a:spLocks noChangeShapeType="1"/>
            </p:cNvSpPr>
            <p:nvPr/>
          </p:nvSpPr>
          <p:spPr bwMode="auto">
            <a:xfrm>
              <a:off x="4014" y="2931"/>
              <a:ext cx="0" cy="1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497" name="Line 28"/>
            <p:cNvSpPr>
              <a:spLocks noChangeShapeType="1"/>
            </p:cNvSpPr>
            <p:nvPr/>
          </p:nvSpPr>
          <p:spPr bwMode="auto">
            <a:xfrm>
              <a:off x="4014" y="3113"/>
              <a:ext cx="0" cy="1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498" name="Line 29"/>
            <p:cNvSpPr>
              <a:spLocks noChangeShapeType="1"/>
            </p:cNvSpPr>
            <p:nvPr/>
          </p:nvSpPr>
          <p:spPr bwMode="auto">
            <a:xfrm>
              <a:off x="4014" y="3294"/>
              <a:ext cx="0" cy="1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499" name="Line 30"/>
            <p:cNvSpPr>
              <a:spLocks noChangeShapeType="1"/>
            </p:cNvSpPr>
            <p:nvPr/>
          </p:nvSpPr>
          <p:spPr bwMode="auto">
            <a:xfrm flipH="1">
              <a:off x="3651" y="2840"/>
              <a:ext cx="363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0" name="Line 31"/>
            <p:cNvSpPr>
              <a:spLocks noChangeShapeType="1"/>
            </p:cNvSpPr>
            <p:nvPr/>
          </p:nvSpPr>
          <p:spPr bwMode="auto">
            <a:xfrm flipH="1">
              <a:off x="3651" y="3203"/>
              <a:ext cx="363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1" name="Line 32"/>
            <p:cNvSpPr>
              <a:spLocks noChangeShapeType="1"/>
            </p:cNvSpPr>
            <p:nvPr/>
          </p:nvSpPr>
          <p:spPr bwMode="auto">
            <a:xfrm>
              <a:off x="3651" y="2840"/>
              <a:ext cx="0" cy="36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2" name="Line 33"/>
            <p:cNvSpPr>
              <a:spLocks noChangeShapeType="1"/>
            </p:cNvSpPr>
            <p:nvPr/>
          </p:nvSpPr>
          <p:spPr bwMode="auto">
            <a:xfrm flipH="1">
              <a:off x="3515" y="3022"/>
              <a:ext cx="13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3" name="Line 34"/>
            <p:cNvSpPr>
              <a:spLocks noChangeShapeType="1"/>
            </p:cNvSpPr>
            <p:nvPr/>
          </p:nvSpPr>
          <p:spPr bwMode="auto">
            <a:xfrm flipH="1">
              <a:off x="3742" y="3022"/>
              <a:ext cx="27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4" name="Line 35"/>
            <p:cNvSpPr>
              <a:spLocks noChangeShapeType="1"/>
            </p:cNvSpPr>
            <p:nvPr/>
          </p:nvSpPr>
          <p:spPr bwMode="auto">
            <a:xfrm flipH="1">
              <a:off x="3742" y="3385"/>
              <a:ext cx="27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5" name="Line 36"/>
            <p:cNvSpPr>
              <a:spLocks noChangeShapeType="1"/>
            </p:cNvSpPr>
            <p:nvPr/>
          </p:nvSpPr>
          <p:spPr bwMode="auto">
            <a:xfrm>
              <a:off x="3742" y="3022"/>
              <a:ext cx="0" cy="36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6" name="Line 37"/>
            <p:cNvSpPr>
              <a:spLocks noChangeShapeType="1"/>
            </p:cNvSpPr>
            <p:nvPr/>
          </p:nvSpPr>
          <p:spPr bwMode="auto">
            <a:xfrm flipH="1">
              <a:off x="3515" y="3294"/>
              <a:ext cx="227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7" name="Oval 38"/>
            <p:cNvSpPr>
              <a:spLocks noChangeArrowheads="1"/>
            </p:cNvSpPr>
            <p:nvPr/>
          </p:nvSpPr>
          <p:spPr bwMode="auto">
            <a:xfrm>
              <a:off x="3243" y="3203"/>
              <a:ext cx="181" cy="182"/>
            </a:xfrm>
            <a:prstGeom prst="ellips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sz="2000">
                  <a:latin typeface="Verdana" pitchFamily="34" charset="0"/>
                </a:rPr>
                <a:t>-</a:t>
              </a:r>
            </a:p>
          </p:txBody>
        </p:sp>
        <p:sp>
          <p:nvSpPr>
            <p:cNvPr id="63508" name="Oval 39"/>
            <p:cNvSpPr>
              <a:spLocks noChangeArrowheads="1"/>
            </p:cNvSpPr>
            <p:nvPr/>
          </p:nvSpPr>
          <p:spPr bwMode="auto">
            <a:xfrm>
              <a:off x="3243" y="2931"/>
              <a:ext cx="181" cy="182"/>
            </a:xfrm>
            <a:prstGeom prst="ellips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sz="2000">
                  <a:latin typeface="Verdana" pitchFamily="34" charset="0"/>
                </a:rPr>
                <a:t>+</a:t>
              </a:r>
            </a:p>
          </p:txBody>
        </p:sp>
      </p:grpSp>
      <p:pic>
        <p:nvPicPr>
          <p:cNvPr id="63493" name="Picture 43" descr="Quarzprobe mit Exci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4700" y="3357563"/>
            <a:ext cx="2346325" cy="2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33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2484438" y="2058988"/>
            <a:ext cx="4175125" cy="10779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4000" dirty="0" err="1">
                <a:latin typeface="+mj-lt"/>
                <a:cs typeface="+mn-cs"/>
              </a:rPr>
              <a:t>Mechanical</a:t>
            </a:r>
            <a:r>
              <a:rPr lang="de-DE" sz="4000" dirty="0">
                <a:latin typeface="+mj-lt"/>
                <a:cs typeface="+mn-cs"/>
              </a:rPr>
              <a:t> </a:t>
            </a:r>
            <a:r>
              <a:rPr lang="de-DE" sz="4000" dirty="0" err="1">
                <a:latin typeface="+mj-lt"/>
                <a:cs typeface="+mn-cs"/>
              </a:rPr>
              <a:t>loss</a:t>
            </a:r>
            <a:endParaRPr lang="de-DE" sz="4000" dirty="0">
              <a:latin typeface="+mj-lt"/>
              <a:cs typeface="+mn-cs"/>
            </a:endParaRPr>
          </a:p>
          <a:p>
            <a:pPr algn="ctr">
              <a:defRPr/>
            </a:pPr>
            <a:r>
              <a:rPr lang="de-DE" sz="2400" dirty="0">
                <a:latin typeface="+mj-lt"/>
                <a:cs typeface="+mn-cs"/>
              </a:rPr>
              <a:t>- </a:t>
            </a:r>
            <a:r>
              <a:rPr lang="de-DE" sz="2400" dirty="0" err="1">
                <a:latin typeface="+mj-lt"/>
                <a:cs typeface="+mn-cs"/>
              </a:rPr>
              <a:t>Bulk</a:t>
            </a:r>
            <a:r>
              <a:rPr lang="de-DE" sz="2400" dirty="0">
                <a:latin typeface="+mj-lt"/>
                <a:cs typeface="+mn-cs"/>
              </a:rPr>
              <a:t> Materials -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073525"/>
            <a:ext cx="1800225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4960938"/>
            <a:ext cx="1798637" cy="136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mode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8775" y="188913"/>
            <a:ext cx="14144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mode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4388" y="400050"/>
            <a:ext cx="1436687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ns_gesam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6413" y="2033588"/>
            <a:ext cx="2287587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CaF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850" y="188913"/>
            <a:ext cx="2160588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2" descr="C:\Users\Ronny\Dropbox\Jena - SFB TR7 - IFK\ICIFMS16\Paper\Bilder\Si_110x20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92675" y="4238625"/>
            <a:ext cx="2232025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34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Selected examples - Quartz</a:t>
            </a:r>
          </a:p>
        </p:txBody>
      </p:sp>
      <p:sp>
        <p:nvSpPr>
          <p:cNvPr id="65538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crystalline quartz is well known </a:t>
            </a:r>
            <a:r>
              <a:rPr lang="de-DE" smtClean="0">
                <a:sym typeface="Symbol" pitchFamily="18" charset="2"/>
              </a:rPr>
              <a:t></a:t>
            </a:r>
            <a:r>
              <a:rPr lang="de-DE" smtClean="0"/>
              <a:t> toy material to investigate setups and data processing tools</a:t>
            </a:r>
          </a:p>
        </p:txBody>
      </p:sp>
      <p:grpSp>
        <p:nvGrpSpPr>
          <p:cNvPr id="65539" name="Gruppieren 17"/>
          <p:cNvGrpSpPr>
            <a:grpSpLocks/>
          </p:cNvGrpSpPr>
          <p:nvPr/>
        </p:nvGrpSpPr>
        <p:grpSpPr bwMode="auto">
          <a:xfrm>
            <a:off x="539750" y="2492375"/>
            <a:ext cx="4271963" cy="3032125"/>
            <a:chOff x="483314" y="2339388"/>
            <a:chExt cx="4271960" cy="3032087"/>
          </a:xfrm>
        </p:grpSpPr>
        <p:grpSp>
          <p:nvGrpSpPr>
            <p:cNvPr id="65543" name="Gruppieren 8"/>
            <p:cNvGrpSpPr>
              <a:grpSpLocks/>
            </p:cNvGrpSpPr>
            <p:nvPr/>
          </p:nvGrpSpPr>
          <p:grpSpPr bwMode="auto">
            <a:xfrm>
              <a:off x="483314" y="2348880"/>
              <a:ext cx="3171872" cy="3022595"/>
              <a:chOff x="483314" y="2348880"/>
              <a:chExt cx="3171872" cy="3022595"/>
            </a:xfrm>
          </p:grpSpPr>
          <p:pic>
            <p:nvPicPr>
              <p:cNvPr id="65548" name="Picture 5916" descr="alpha_quartz -  132    0 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 l="26659" t="19482" r="26659" b="19482"/>
              <a:stretch>
                <a:fillRect/>
              </a:stretch>
            </p:blipFill>
            <p:spPr bwMode="auto">
              <a:xfrm>
                <a:off x="611560" y="2348880"/>
                <a:ext cx="2915381" cy="2376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5549" name="Textfeld 7"/>
              <p:cNvSpPr txBox="1">
                <a:spLocks noChangeArrowheads="1"/>
              </p:cNvSpPr>
              <p:nvPr/>
            </p:nvSpPr>
            <p:spPr bwMode="auto">
              <a:xfrm>
                <a:off x="483314" y="4725144"/>
                <a:ext cx="3171872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/>
                <a:r>
                  <a:rPr lang="de-DE"/>
                  <a:t>cryst. quartz shows channels along its c-axis</a:t>
                </a:r>
              </a:p>
            </p:txBody>
          </p:sp>
        </p:grpSp>
        <p:cxnSp>
          <p:nvCxnSpPr>
            <p:cNvPr id="11" name="Gerade Verbindung 10"/>
            <p:cNvCxnSpPr>
              <a:endCxn id="65545" idx="1"/>
            </p:cNvCxnSpPr>
            <p:nvPr/>
          </p:nvCxnSpPr>
          <p:spPr>
            <a:xfrm flipV="1">
              <a:off x="3178887" y="2523536"/>
              <a:ext cx="647700" cy="392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545" name="Textfeld 11"/>
            <p:cNvSpPr txBox="1">
              <a:spLocks noChangeArrowheads="1"/>
            </p:cNvSpPr>
            <p:nvPr/>
          </p:nvSpPr>
          <p:spPr bwMode="auto">
            <a:xfrm>
              <a:off x="3826815" y="2339388"/>
              <a:ext cx="82586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silicon</a:t>
              </a:r>
            </a:p>
          </p:txBody>
        </p:sp>
        <p:sp>
          <p:nvSpPr>
            <p:cNvPr id="65546" name="Textfeld 14"/>
            <p:cNvSpPr txBox="1">
              <a:spLocks noChangeArrowheads="1"/>
            </p:cNvSpPr>
            <p:nvPr/>
          </p:nvSpPr>
          <p:spPr bwMode="auto">
            <a:xfrm>
              <a:off x="3826815" y="3429000"/>
              <a:ext cx="92845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oxygen</a:t>
              </a:r>
            </a:p>
          </p:txBody>
        </p:sp>
        <p:cxnSp>
          <p:nvCxnSpPr>
            <p:cNvPr id="17" name="Gerade Verbindung 16"/>
            <p:cNvCxnSpPr/>
            <p:nvPr/>
          </p:nvCxnSpPr>
          <p:spPr>
            <a:xfrm>
              <a:off x="3059825" y="3428399"/>
              <a:ext cx="595312" cy="1857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540" name="Textfeld 18"/>
          <p:cNvSpPr txBox="1">
            <a:spLocks noChangeArrowheads="1"/>
          </p:cNvSpPr>
          <p:nvPr/>
        </p:nvSpPr>
        <p:spPr bwMode="auto">
          <a:xfrm>
            <a:off x="5364163" y="2420938"/>
            <a:ext cx="3275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hydrothermal growth of crystal</a:t>
            </a:r>
          </a:p>
        </p:txBody>
      </p:sp>
      <p:cxnSp>
        <p:nvCxnSpPr>
          <p:cNvPr id="21" name="Gerade Verbindung mit Pfeil 20"/>
          <p:cNvCxnSpPr/>
          <p:nvPr/>
        </p:nvCxnSpPr>
        <p:spPr>
          <a:xfrm>
            <a:off x="6875463" y="2801938"/>
            <a:ext cx="0" cy="482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5219700" y="3373438"/>
            <a:ext cx="3935413" cy="2032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err="1">
                <a:cs typeface="+mn-cs"/>
              </a:rPr>
              <a:t>grown</a:t>
            </a:r>
            <a:r>
              <a:rPr lang="de-DE" dirty="0">
                <a:cs typeface="+mn-cs"/>
              </a:rPr>
              <a:t> </a:t>
            </a:r>
            <a:r>
              <a:rPr lang="de-DE" dirty="0" err="1">
                <a:cs typeface="+mn-cs"/>
              </a:rPr>
              <a:t>from</a:t>
            </a:r>
            <a:r>
              <a:rPr lang="de-DE" dirty="0">
                <a:cs typeface="+mn-cs"/>
              </a:rPr>
              <a:t> </a:t>
            </a:r>
            <a:r>
              <a:rPr lang="de-DE" dirty="0" err="1">
                <a:cs typeface="+mn-cs"/>
              </a:rPr>
              <a:t>solution</a:t>
            </a:r>
            <a:r>
              <a:rPr lang="de-DE" dirty="0">
                <a:cs typeface="+mn-cs"/>
              </a:rPr>
              <a:t> </a:t>
            </a:r>
            <a:r>
              <a:rPr lang="de-DE" dirty="0" err="1">
                <a:cs typeface="+mn-cs"/>
              </a:rPr>
              <a:t>under</a:t>
            </a:r>
            <a:r>
              <a:rPr lang="de-DE" dirty="0">
                <a:cs typeface="+mn-cs"/>
              </a:rPr>
              <a:t> </a:t>
            </a:r>
            <a:r>
              <a:rPr lang="de-DE" dirty="0" err="1">
                <a:cs typeface="+mn-cs"/>
              </a:rPr>
              <a:t>pressure</a:t>
            </a:r>
            <a:endParaRPr lang="de-DE" dirty="0">
              <a:cs typeface="+mn-cs"/>
            </a:endParaRPr>
          </a:p>
          <a:p>
            <a:pPr>
              <a:defRPr/>
            </a:pPr>
            <a:r>
              <a:rPr lang="de-DE" dirty="0">
                <a:cs typeface="+mn-cs"/>
              </a:rPr>
              <a:t>(~ 500 bar) </a:t>
            </a:r>
            <a:r>
              <a:rPr lang="de-DE" dirty="0" err="1">
                <a:cs typeface="+mn-cs"/>
              </a:rPr>
              <a:t>at</a:t>
            </a:r>
            <a:r>
              <a:rPr lang="de-DE" dirty="0">
                <a:cs typeface="+mn-cs"/>
              </a:rPr>
              <a:t> </a:t>
            </a:r>
            <a:r>
              <a:rPr lang="de-DE" dirty="0" err="1">
                <a:cs typeface="+mn-cs"/>
              </a:rPr>
              <a:t>elevated</a:t>
            </a:r>
            <a:r>
              <a:rPr lang="de-DE" dirty="0">
                <a:cs typeface="+mn-cs"/>
              </a:rPr>
              <a:t> </a:t>
            </a:r>
            <a:r>
              <a:rPr lang="de-DE" dirty="0" err="1">
                <a:cs typeface="+mn-cs"/>
              </a:rPr>
              <a:t>temperatures</a:t>
            </a:r>
            <a:endParaRPr lang="de-DE" dirty="0">
              <a:cs typeface="+mn-cs"/>
            </a:endParaRPr>
          </a:p>
          <a:p>
            <a:pPr>
              <a:defRPr/>
            </a:pPr>
            <a:r>
              <a:rPr lang="de-DE" dirty="0" err="1">
                <a:cs typeface="+mn-cs"/>
              </a:rPr>
              <a:t>containing</a:t>
            </a:r>
            <a:r>
              <a:rPr lang="de-DE" dirty="0">
                <a:cs typeface="+mn-cs"/>
              </a:rPr>
              <a:t>:</a:t>
            </a:r>
          </a:p>
          <a:p>
            <a:pPr>
              <a:defRPr/>
            </a:pPr>
            <a:endParaRPr lang="de-DE" dirty="0">
              <a:cs typeface="+mn-cs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de-DE" dirty="0" err="1">
                <a:cs typeface="+mn-cs"/>
              </a:rPr>
              <a:t>water</a:t>
            </a:r>
            <a:endParaRPr lang="de-DE" dirty="0">
              <a:cs typeface="+mn-cs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de-DE" dirty="0" err="1">
                <a:cs typeface="+mn-cs"/>
              </a:rPr>
              <a:t>silicon</a:t>
            </a:r>
            <a:r>
              <a:rPr lang="de-DE" dirty="0">
                <a:cs typeface="+mn-cs"/>
              </a:rPr>
              <a:t> </a:t>
            </a:r>
            <a:r>
              <a:rPr lang="de-DE" dirty="0" err="1">
                <a:cs typeface="+mn-cs"/>
              </a:rPr>
              <a:t>dioxide</a:t>
            </a:r>
            <a:endParaRPr lang="de-DE" dirty="0">
              <a:cs typeface="+mn-cs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de-DE" dirty="0" err="1">
                <a:cs typeface="+mn-cs"/>
              </a:rPr>
              <a:t>sodium</a:t>
            </a:r>
            <a:r>
              <a:rPr lang="de-DE" dirty="0">
                <a:cs typeface="+mn-cs"/>
              </a:rPr>
              <a:t> </a:t>
            </a:r>
            <a:r>
              <a:rPr lang="de-DE" dirty="0" err="1">
                <a:cs typeface="+mn-cs"/>
              </a:rPr>
              <a:t>carbonate</a:t>
            </a:r>
            <a:r>
              <a:rPr lang="de-DE" dirty="0">
                <a:cs typeface="+mn-cs"/>
              </a:rPr>
              <a:t> / </a:t>
            </a:r>
            <a:r>
              <a:rPr lang="de-DE" dirty="0" err="1">
                <a:cs typeface="+mn-cs"/>
              </a:rPr>
              <a:t>hydroxide</a:t>
            </a:r>
            <a:endParaRPr lang="de-DE" dirty="0">
              <a:cs typeface="+mn-cs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35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Selected examples - Quartz</a:t>
            </a:r>
          </a:p>
        </p:txBody>
      </p:sp>
      <p:pic>
        <p:nvPicPr>
          <p:cNvPr id="17463" name="Picture 31" descr="mason1"/>
          <p:cNvPicPr>
            <a:picLocks noChangeAspect="1" noChangeArrowheads="1"/>
          </p:cNvPicPr>
          <p:nvPr/>
        </p:nvPicPr>
        <p:blipFill>
          <a:blip r:embed="rId3"/>
          <a:srcRect l="53816" t="-650" b="49748"/>
          <a:stretch>
            <a:fillRect/>
          </a:stretch>
        </p:blipFill>
        <p:spPr bwMode="auto">
          <a:xfrm>
            <a:off x="395288" y="1700213"/>
            <a:ext cx="356393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64" name="Oval 32"/>
          <p:cNvSpPr>
            <a:spLocks noChangeArrowheads="1"/>
          </p:cNvSpPr>
          <p:nvPr/>
        </p:nvSpPr>
        <p:spPr bwMode="auto">
          <a:xfrm>
            <a:off x="3276600" y="3822700"/>
            <a:ext cx="1793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65" name="Oval 33"/>
          <p:cNvSpPr>
            <a:spLocks noChangeArrowheads="1"/>
          </p:cNvSpPr>
          <p:nvPr/>
        </p:nvSpPr>
        <p:spPr bwMode="auto">
          <a:xfrm>
            <a:off x="3276600" y="3533775"/>
            <a:ext cx="179388" cy="179388"/>
          </a:xfrm>
          <a:prstGeom prst="ellipse">
            <a:avLst/>
          </a:prstGeom>
          <a:solidFill>
            <a:srgbClr val="E4A62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66" name="Text Box 34"/>
          <p:cNvSpPr txBox="1">
            <a:spLocks noChangeArrowheads="1"/>
          </p:cNvSpPr>
          <p:nvPr/>
        </p:nvSpPr>
        <p:spPr bwMode="auto">
          <a:xfrm>
            <a:off x="3479800" y="3765550"/>
            <a:ext cx="3476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latin typeface="Verdana" pitchFamily="34" charset="0"/>
              </a:rPr>
              <a:t>O</a:t>
            </a:r>
          </a:p>
        </p:txBody>
      </p:sp>
      <p:sp>
        <p:nvSpPr>
          <p:cNvPr id="17467" name="Text Box 35"/>
          <p:cNvSpPr txBox="1">
            <a:spLocks noChangeArrowheads="1"/>
          </p:cNvSpPr>
          <p:nvPr/>
        </p:nvSpPr>
        <p:spPr bwMode="auto">
          <a:xfrm>
            <a:off x="3470275" y="3454400"/>
            <a:ext cx="381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latin typeface="Verdana" pitchFamily="34" charset="0"/>
              </a:rPr>
              <a:t>Si</a:t>
            </a:r>
          </a:p>
        </p:txBody>
      </p:sp>
      <p:graphicFrame>
        <p:nvGraphicFramePr>
          <p:cNvPr id="17461" name="Object 53"/>
          <p:cNvGraphicFramePr>
            <a:graphicFrameLocks noGrp="1" noChangeAspect="1"/>
          </p:cNvGraphicFramePr>
          <p:nvPr>
            <p:ph idx="1"/>
          </p:nvPr>
        </p:nvGraphicFramePr>
        <p:xfrm>
          <a:off x="4211638" y="1989138"/>
          <a:ext cx="4608512" cy="337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7" name="Graph" r:id="rId4" imgW="4454957" imgH="3258922" progId="Origin50.Graph">
                  <p:embed/>
                </p:oleObj>
              </mc:Choice>
              <mc:Fallback>
                <p:oleObj name="Graph" r:id="rId4" imgW="4454957" imgH="3258922" progId="Origin50.Graph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1989138"/>
                        <a:ext cx="4608512" cy="337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68" name="Line 39"/>
          <p:cNvSpPr>
            <a:spLocks noChangeShapeType="1"/>
          </p:cNvSpPr>
          <p:nvPr/>
        </p:nvSpPr>
        <p:spPr bwMode="auto">
          <a:xfrm>
            <a:off x="5580063" y="1412875"/>
            <a:ext cx="0" cy="10080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7469" name="Line 40"/>
          <p:cNvSpPr>
            <a:spLocks noChangeShapeType="1"/>
          </p:cNvSpPr>
          <p:nvPr/>
        </p:nvSpPr>
        <p:spPr bwMode="auto">
          <a:xfrm>
            <a:off x="6588125" y="1412875"/>
            <a:ext cx="0" cy="18716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7470" name="Textfeld 15"/>
          <p:cNvSpPr txBox="1">
            <a:spLocks noChangeArrowheads="1"/>
          </p:cNvSpPr>
          <p:nvPr/>
        </p:nvSpPr>
        <p:spPr bwMode="auto">
          <a:xfrm>
            <a:off x="179388" y="981075"/>
            <a:ext cx="45196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impurities trapped in multiple well potential</a:t>
            </a:r>
          </a:p>
          <a:p>
            <a:r>
              <a:rPr lang="de-DE"/>
              <a:t>along the c-axis</a:t>
            </a:r>
          </a:p>
        </p:txBody>
      </p:sp>
      <p:sp>
        <p:nvSpPr>
          <p:cNvPr id="17471" name="Textfeld 16"/>
          <p:cNvSpPr txBox="1">
            <a:spLocks noChangeArrowheads="1"/>
          </p:cNvSpPr>
          <p:nvPr/>
        </p:nvSpPr>
        <p:spPr bwMode="auto">
          <a:xfrm>
            <a:off x="4787900" y="971550"/>
            <a:ext cx="3724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loss peaks associated with sodium</a:t>
            </a:r>
          </a:p>
        </p:txBody>
      </p:sp>
      <p:sp>
        <p:nvSpPr>
          <p:cNvPr id="17472" name="Textfeld 17"/>
          <p:cNvSpPr txBox="1">
            <a:spLocks noChangeArrowheads="1"/>
          </p:cNvSpPr>
          <p:nvPr/>
        </p:nvSpPr>
        <p:spPr bwMode="auto">
          <a:xfrm>
            <a:off x="5003800" y="5337175"/>
            <a:ext cx="37242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activation energy from experiment:</a:t>
            </a:r>
          </a:p>
          <a:p>
            <a:r>
              <a:rPr lang="de-DE"/>
              <a:t>~ 55 meV 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95288" y="5337175"/>
            <a:ext cx="410210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err="1">
                <a:cs typeface="+mn-cs"/>
              </a:rPr>
              <a:t>loss</a:t>
            </a:r>
            <a:r>
              <a:rPr lang="de-DE" dirty="0">
                <a:cs typeface="+mn-cs"/>
              </a:rPr>
              <a:t> </a:t>
            </a:r>
            <a:r>
              <a:rPr lang="de-DE" dirty="0" err="1">
                <a:cs typeface="+mn-cs"/>
              </a:rPr>
              <a:t>process</a:t>
            </a:r>
            <a:r>
              <a:rPr lang="de-DE" dirty="0">
                <a:cs typeface="+mn-cs"/>
              </a:rPr>
              <a:t> </a:t>
            </a:r>
            <a:r>
              <a:rPr lang="de-DE" dirty="0" err="1">
                <a:cs typeface="+mn-cs"/>
              </a:rPr>
              <a:t>is</a:t>
            </a:r>
            <a:r>
              <a:rPr lang="de-DE" dirty="0">
                <a:cs typeface="+mn-cs"/>
              </a:rPr>
              <a:t> </a:t>
            </a:r>
            <a:r>
              <a:rPr lang="de-DE" dirty="0" err="1">
                <a:cs typeface="+mn-cs"/>
              </a:rPr>
              <a:t>orientation</a:t>
            </a:r>
            <a:r>
              <a:rPr lang="de-DE" dirty="0">
                <a:cs typeface="+mn-cs"/>
              </a:rPr>
              <a:t> </a:t>
            </a:r>
            <a:r>
              <a:rPr lang="de-DE" dirty="0" err="1">
                <a:cs typeface="+mn-cs"/>
              </a:rPr>
              <a:t>dependent</a:t>
            </a:r>
            <a:endParaRPr lang="de-DE" dirty="0">
              <a:cs typeface="+mn-cs"/>
            </a:endParaRPr>
          </a:p>
          <a:p>
            <a:pPr marL="285750" indent="-285750">
              <a:buFont typeface="Symbol"/>
              <a:buChar char="®"/>
              <a:defRPr/>
            </a:pPr>
            <a:r>
              <a:rPr lang="de-DE" dirty="0" err="1">
                <a:cs typeface="+mn-cs"/>
                <a:sym typeface="Symbol"/>
              </a:rPr>
              <a:t>detailed</a:t>
            </a:r>
            <a:r>
              <a:rPr lang="de-DE" dirty="0">
                <a:cs typeface="+mn-cs"/>
                <a:sym typeface="Symbol"/>
              </a:rPr>
              <a:t> </a:t>
            </a:r>
            <a:r>
              <a:rPr lang="de-DE" dirty="0" err="1">
                <a:cs typeface="+mn-cs"/>
                <a:sym typeface="Symbol"/>
              </a:rPr>
              <a:t>study</a:t>
            </a:r>
            <a:r>
              <a:rPr lang="de-DE" dirty="0">
                <a:cs typeface="+mn-cs"/>
                <a:sym typeface="Symbol"/>
              </a:rPr>
              <a:t> </a:t>
            </a:r>
            <a:r>
              <a:rPr lang="de-DE" dirty="0" err="1">
                <a:cs typeface="+mn-cs"/>
                <a:sym typeface="Symbol"/>
              </a:rPr>
              <a:t>needs</a:t>
            </a:r>
            <a:r>
              <a:rPr lang="de-DE" dirty="0">
                <a:cs typeface="+mn-cs"/>
                <a:sym typeface="Symbol"/>
              </a:rPr>
              <a:t> different </a:t>
            </a:r>
            <a:r>
              <a:rPr lang="de-DE" dirty="0" err="1">
                <a:cs typeface="+mn-cs"/>
                <a:sym typeface="Symbol"/>
              </a:rPr>
              <a:t>cryst</a:t>
            </a:r>
            <a:r>
              <a:rPr lang="de-DE" dirty="0">
                <a:cs typeface="+mn-cs"/>
                <a:sym typeface="Symbol"/>
              </a:rPr>
              <a:t>.</a:t>
            </a:r>
          </a:p>
          <a:p>
            <a:pPr>
              <a:defRPr/>
            </a:pPr>
            <a:r>
              <a:rPr lang="de-DE" dirty="0" err="1">
                <a:cs typeface="+mn-cs"/>
                <a:sym typeface="Symbol"/>
              </a:rPr>
              <a:t>cuts</a:t>
            </a:r>
            <a:r>
              <a:rPr lang="de-DE" dirty="0">
                <a:cs typeface="+mn-cs"/>
                <a:sym typeface="Symbol"/>
              </a:rPr>
              <a:t> </a:t>
            </a:r>
            <a:r>
              <a:rPr lang="de-DE" dirty="0" err="1">
                <a:cs typeface="+mn-cs"/>
                <a:sym typeface="Symbol"/>
              </a:rPr>
              <a:t>from</a:t>
            </a:r>
            <a:r>
              <a:rPr lang="de-DE" dirty="0">
                <a:cs typeface="+mn-cs"/>
                <a:sym typeface="Symbol"/>
              </a:rPr>
              <a:t> </a:t>
            </a:r>
            <a:r>
              <a:rPr lang="de-DE" dirty="0" err="1">
                <a:cs typeface="+mn-cs"/>
                <a:sym typeface="Symbol"/>
              </a:rPr>
              <a:t>the</a:t>
            </a:r>
            <a:r>
              <a:rPr lang="de-DE" dirty="0">
                <a:cs typeface="+mn-cs"/>
                <a:sym typeface="Symbol"/>
              </a:rPr>
              <a:t> same material</a:t>
            </a:r>
            <a:endParaRPr lang="de-DE" dirty="0">
              <a:cs typeface="+mn-cs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36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Selected examples – Fused Silica</a:t>
            </a:r>
          </a:p>
        </p:txBody>
      </p:sp>
      <p:pic>
        <p:nvPicPr>
          <p:cNvPr id="68610" name="Picture 2" descr="C:\Users\Ronny\Dropbox\Iain - Ronny\Lecture\fused silic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052513"/>
            <a:ext cx="5337175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/>
          <p:nvPr/>
        </p:nvSpPr>
        <p:spPr>
          <a:xfrm>
            <a:off x="6084888" y="1484313"/>
            <a:ext cx="2663825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cs typeface="+mn-cs"/>
              </a:rPr>
              <a:t>fused</a:t>
            </a:r>
            <a:r>
              <a:rPr lang="de-DE" dirty="0">
                <a:cs typeface="+mn-cs"/>
              </a:rPr>
              <a:t> </a:t>
            </a:r>
            <a:r>
              <a:rPr lang="de-DE" dirty="0" err="1">
                <a:cs typeface="+mn-cs"/>
              </a:rPr>
              <a:t>silica</a:t>
            </a:r>
            <a:r>
              <a:rPr lang="de-DE" dirty="0">
                <a:cs typeface="+mn-cs"/>
              </a:rPr>
              <a:t>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de-DE" dirty="0" err="1">
                <a:cs typeface="+mn-cs"/>
              </a:rPr>
              <a:t>very</a:t>
            </a:r>
            <a:r>
              <a:rPr lang="de-DE" dirty="0">
                <a:cs typeface="+mn-cs"/>
              </a:rPr>
              <a:t> </a:t>
            </a:r>
            <a:r>
              <a:rPr lang="de-DE" dirty="0" err="1">
                <a:cs typeface="+mn-cs"/>
              </a:rPr>
              <a:t>low</a:t>
            </a:r>
            <a:r>
              <a:rPr lang="de-DE" dirty="0">
                <a:cs typeface="+mn-cs"/>
              </a:rPr>
              <a:t> </a:t>
            </a:r>
            <a:r>
              <a:rPr lang="de-DE" dirty="0" err="1">
                <a:cs typeface="+mn-cs"/>
              </a:rPr>
              <a:t>loss</a:t>
            </a:r>
            <a:r>
              <a:rPr lang="de-DE" dirty="0">
                <a:cs typeface="+mn-cs"/>
              </a:rPr>
              <a:t> </a:t>
            </a:r>
            <a:r>
              <a:rPr lang="de-DE" dirty="0" err="1">
                <a:cs typeface="+mn-cs"/>
              </a:rPr>
              <a:t>at</a:t>
            </a:r>
            <a:r>
              <a:rPr lang="de-DE" dirty="0">
                <a:cs typeface="+mn-cs"/>
              </a:rPr>
              <a:t> </a:t>
            </a:r>
            <a:r>
              <a:rPr lang="de-DE" dirty="0" err="1">
                <a:cs typeface="+mn-cs"/>
              </a:rPr>
              <a:t>room</a:t>
            </a:r>
            <a:r>
              <a:rPr lang="de-DE" dirty="0">
                <a:cs typeface="+mn-cs"/>
              </a:rPr>
              <a:t> </a:t>
            </a:r>
            <a:r>
              <a:rPr lang="de-DE" dirty="0" err="1">
                <a:cs typeface="+mn-cs"/>
              </a:rPr>
              <a:t>temperature</a:t>
            </a:r>
            <a:r>
              <a:rPr lang="de-DE" dirty="0">
                <a:cs typeface="+mn-cs"/>
              </a:rPr>
              <a:t> </a:t>
            </a:r>
            <a:r>
              <a:rPr lang="de-DE" dirty="0" err="1">
                <a:cs typeface="+mn-cs"/>
              </a:rPr>
              <a:t>reaching</a:t>
            </a:r>
            <a:r>
              <a:rPr lang="de-DE" dirty="0">
                <a:cs typeface="+mn-cs"/>
              </a:rPr>
              <a:t> 4</a:t>
            </a:r>
            <a:r>
              <a:rPr lang="de-DE" dirty="0">
                <a:cs typeface="+mn-cs"/>
                <a:sym typeface="Symbol"/>
              </a:rPr>
              <a:t>10</a:t>
            </a:r>
            <a:r>
              <a:rPr lang="de-DE" baseline="30000" dirty="0">
                <a:cs typeface="+mn-cs"/>
                <a:sym typeface="Symbol"/>
              </a:rPr>
              <a:t>-10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de-DE" dirty="0">
                <a:cs typeface="+mn-cs"/>
                <a:sym typeface="Symbol"/>
              </a:rPr>
              <a:t>large </a:t>
            </a:r>
            <a:r>
              <a:rPr lang="de-DE" dirty="0" err="1">
                <a:cs typeface="+mn-cs"/>
                <a:sym typeface="Symbol"/>
              </a:rPr>
              <a:t>loss</a:t>
            </a:r>
            <a:r>
              <a:rPr lang="de-DE" dirty="0">
                <a:cs typeface="+mn-cs"/>
                <a:sym typeface="Symbol"/>
              </a:rPr>
              <a:t> </a:t>
            </a:r>
            <a:r>
              <a:rPr lang="de-DE" dirty="0" err="1">
                <a:cs typeface="+mn-cs"/>
                <a:sym typeface="Symbol"/>
              </a:rPr>
              <a:t>peak</a:t>
            </a:r>
            <a:r>
              <a:rPr lang="de-DE" dirty="0">
                <a:cs typeface="+mn-cs"/>
                <a:sym typeface="Symbol"/>
              </a:rPr>
              <a:t> </a:t>
            </a:r>
            <a:r>
              <a:rPr lang="de-DE" dirty="0" err="1">
                <a:cs typeface="+mn-cs"/>
                <a:sym typeface="Symbol"/>
              </a:rPr>
              <a:t>around</a:t>
            </a:r>
            <a:r>
              <a:rPr lang="de-DE" dirty="0">
                <a:cs typeface="+mn-cs"/>
                <a:sym typeface="Symbol"/>
              </a:rPr>
              <a:t> 30K</a:t>
            </a:r>
            <a:endParaRPr lang="de-DE" dirty="0">
              <a:cs typeface="+mn-cs"/>
            </a:endParaRPr>
          </a:p>
        </p:txBody>
      </p:sp>
      <p:cxnSp>
        <p:nvCxnSpPr>
          <p:cNvPr id="13" name="Gerade Verbindung mit Pfeil 12"/>
          <p:cNvCxnSpPr/>
          <p:nvPr/>
        </p:nvCxnSpPr>
        <p:spPr>
          <a:xfrm>
            <a:off x="7164388" y="3429000"/>
            <a:ext cx="0" cy="5762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13" name="Textfeld 13"/>
          <p:cNvSpPr txBox="1">
            <a:spLocks noChangeArrowheads="1"/>
          </p:cNvSpPr>
          <p:nvPr/>
        </p:nvSpPr>
        <p:spPr bwMode="auto">
          <a:xfrm>
            <a:off x="6227763" y="4221163"/>
            <a:ext cx="25701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not suited for cryogenic</a:t>
            </a:r>
          </a:p>
          <a:p>
            <a:r>
              <a:rPr lang="de-DE"/>
              <a:t>use in GW detectors</a:t>
            </a:r>
          </a:p>
        </p:txBody>
      </p:sp>
      <p:sp>
        <p:nvSpPr>
          <p:cNvPr id="68614" name="Textfeld 14"/>
          <p:cNvSpPr txBox="1">
            <a:spLocks noChangeArrowheads="1"/>
          </p:cNvSpPr>
          <p:nvPr/>
        </p:nvSpPr>
        <p:spPr bwMode="auto">
          <a:xfrm>
            <a:off x="368300" y="5373688"/>
            <a:ext cx="840263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origin of the peak:</a:t>
            </a:r>
          </a:p>
          <a:p>
            <a:endParaRPr lang="de-DE" sz="400"/>
          </a:p>
          <a:p>
            <a:r>
              <a:rPr lang="de-DE">
                <a:solidFill>
                  <a:srgbClr val="FF0000"/>
                </a:solidFill>
              </a:rPr>
              <a:t>Amorphous</a:t>
            </a:r>
            <a:r>
              <a:rPr lang="de-DE"/>
              <a:t> silica has a near but </a:t>
            </a:r>
            <a:r>
              <a:rPr lang="de-DE">
                <a:solidFill>
                  <a:srgbClr val="FF0000"/>
                </a:solidFill>
              </a:rPr>
              <a:t>no </a:t>
            </a:r>
            <a:r>
              <a:rPr lang="de-DE"/>
              <a:t>far </a:t>
            </a:r>
            <a:r>
              <a:rPr lang="de-DE">
                <a:solidFill>
                  <a:srgbClr val="FF0000"/>
                </a:solidFill>
              </a:rPr>
              <a:t>order</a:t>
            </a:r>
            <a:r>
              <a:rPr lang="de-DE"/>
              <a:t>. Thus, loss processes get a </a:t>
            </a:r>
            <a:r>
              <a:rPr lang="de-DE">
                <a:solidFill>
                  <a:srgbClr val="FF0000"/>
                </a:solidFill>
              </a:rPr>
              <a:t>distribution </a:t>
            </a:r>
            <a:r>
              <a:rPr lang="de-DE"/>
              <a:t>of loss </a:t>
            </a:r>
            <a:r>
              <a:rPr lang="de-DE">
                <a:solidFill>
                  <a:srgbClr val="FF0000"/>
                </a:solidFill>
              </a:rPr>
              <a:t>parameters</a:t>
            </a:r>
            <a:r>
              <a:rPr lang="de-DE"/>
              <a:t>. The peak is the </a:t>
            </a:r>
            <a:r>
              <a:rPr lang="de-DE">
                <a:solidFill>
                  <a:srgbClr val="FF0000"/>
                </a:solidFill>
              </a:rPr>
              <a:t>superposition </a:t>
            </a:r>
            <a:r>
              <a:rPr lang="de-DE"/>
              <a:t>of all of them.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37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Selected examples – Sapphire/Silicon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crystalline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cryogenic</a:t>
            </a:r>
            <a:r>
              <a:rPr lang="de-DE" dirty="0" smtClean="0"/>
              <a:t> </a:t>
            </a:r>
            <a:r>
              <a:rPr lang="de-DE" dirty="0" err="1" smtClean="0"/>
              <a:t>operation</a:t>
            </a:r>
            <a:endParaRPr lang="de-DE" dirty="0" smtClean="0"/>
          </a:p>
          <a:p>
            <a:pPr>
              <a:defRPr/>
            </a:pPr>
            <a:endParaRPr lang="de-DE" sz="400" dirty="0"/>
          </a:p>
          <a:p>
            <a:pPr>
              <a:defRPr/>
            </a:pPr>
            <a:r>
              <a:rPr lang="de-DE" dirty="0" smtClean="0"/>
              <a:t>different </a:t>
            </a:r>
            <a:r>
              <a:rPr lang="de-DE" dirty="0" err="1" smtClean="0"/>
              <a:t>candidate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been</a:t>
            </a:r>
            <a:r>
              <a:rPr lang="de-DE" dirty="0" smtClean="0"/>
              <a:t> </a:t>
            </a:r>
            <a:r>
              <a:rPr lang="de-DE" dirty="0" err="1" smtClean="0"/>
              <a:t>discussed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past</a:t>
            </a:r>
            <a:endParaRPr lang="de-DE" dirty="0" smtClean="0"/>
          </a:p>
          <a:p>
            <a:pPr>
              <a:defRPr/>
            </a:pPr>
            <a:endParaRPr lang="de-DE" sz="400" dirty="0"/>
          </a:p>
          <a:p>
            <a:pPr>
              <a:defRPr/>
            </a:pPr>
            <a:r>
              <a:rPr lang="de-DE" dirty="0" err="1" smtClean="0"/>
              <a:t>possible</a:t>
            </a:r>
            <a:r>
              <a:rPr lang="de-DE" dirty="0" smtClean="0"/>
              <a:t> </a:t>
            </a:r>
            <a:r>
              <a:rPr lang="de-DE" dirty="0" err="1" smtClean="0"/>
              <a:t>candidate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/>
              <a:t> </a:t>
            </a:r>
            <a:r>
              <a:rPr lang="de-DE" dirty="0" err="1" smtClean="0"/>
              <a:t>sapphire</a:t>
            </a:r>
            <a:r>
              <a:rPr lang="de-DE" dirty="0" smtClean="0"/>
              <a:t> (LCGT) </a:t>
            </a:r>
            <a:r>
              <a:rPr lang="de-DE" dirty="0" err="1" smtClean="0"/>
              <a:t>and</a:t>
            </a:r>
            <a:r>
              <a:rPr lang="de-DE" dirty="0" smtClean="0"/>
              <a:t> Si (ET)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 err="1" smtClean="0"/>
              <a:t>reasons</a:t>
            </a:r>
            <a:r>
              <a:rPr lang="de-DE" dirty="0" smtClean="0"/>
              <a:t>: </a:t>
            </a:r>
          </a:p>
          <a:p>
            <a:pPr lvl="1">
              <a:defRPr/>
            </a:pPr>
            <a:r>
              <a:rPr lang="de-DE" dirty="0" err="1" smtClean="0"/>
              <a:t>both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r>
              <a:rPr lang="de-DE" dirty="0" smtClean="0"/>
              <a:t> (</a:t>
            </a:r>
            <a:r>
              <a:rPr lang="de-DE" dirty="0" err="1" smtClean="0"/>
              <a:t>remember</a:t>
            </a:r>
            <a:r>
              <a:rPr lang="de-DE" dirty="0" smtClean="0"/>
              <a:t>, FS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currently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best</a:t>
            </a:r>
            <a:r>
              <a:rPr lang="de-DE" dirty="0" smtClean="0"/>
              <a:t> </a:t>
            </a:r>
            <a:r>
              <a:rPr lang="de-DE" dirty="0" err="1" smtClean="0"/>
              <a:t>optical</a:t>
            </a:r>
            <a:r>
              <a:rPr lang="de-DE" dirty="0" smtClean="0"/>
              <a:t> material)</a:t>
            </a:r>
          </a:p>
          <a:p>
            <a:pPr lvl="1">
              <a:defRPr/>
            </a:pPr>
            <a:r>
              <a:rPr lang="de-DE" dirty="0" err="1" smtClean="0"/>
              <a:t>both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available</a:t>
            </a:r>
            <a:r>
              <a:rPr lang="de-DE" dirty="0" smtClean="0"/>
              <a:t> in </a:t>
            </a:r>
            <a:r>
              <a:rPr lang="de-DE" dirty="0" err="1" smtClean="0"/>
              <a:t>rather</a:t>
            </a:r>
            <a:r>
              <a:rPr lang="de-DE" dirty="0" smtClean="0"/>
              <a:t> large </a:t>
            </a:r>
            <a:r>
              <a:rPr lang="de-DE" dirty="0" err="1" smtClean="0"/>
              <a:t>pieces</a:t>
            </a:r>
            <a:endParaRPr lang="de-DE" dirty="0" smtClean="0"/>
          </a:p>
          <a:p>
            <a:pPr lvl="1">
              <a:defRPr/>
            </a:pPr>
            <a:r>
              <a:rPr lang="de-DE" dirty="0" smtClean="0"/>
              <a:t>high thermal </a:t>
            </a:r>
            <a:r>
              <a:rPr lang="de-DE" dirty="0" err="1" smtClean="0"/>
              <a:t>conductivity</a:t>
            </a:r>
            <a:endParaRPr lang="de-DE" dirty="0" smtClean="0"/>
          </a:p>
          <a:p>
            <a:pPr lvl="1">
              <a:defRPr/>
            </a:pPr>
            <a:r>
              <a:rPr lang="de-DE" dirty="0" err="1" smtClean="0"/>
              <a:t>coating</a:t>
            </a:r>
            <a:r>
              <a:rPr lang="de-DE" dirty="0" smtClean="0"/>
              <a:t> </a:t>
            </a:r>
            <a:r>
              <a:rPr lang="de-DE" dirty="0" err="1" smtClean="0"/>
              <a:t>techniques</a:t>
            </a:r>
            <a:r>
              <a:rPr lang="de-DE" dirty="0" smtClean="0"/>
              <a:t> </a:t>
            </a:r>
            <a:r>
              <a:rPr lang="de-DE" dirty="0" err="1" smtClean="0"/>
              <a:t>available</a:t>
            </a:r>
            <a:endParaRPr lang="de-DE" dirty="0" smtClean="0"/>
          </a:p>
          <a:p>
            <a:pPr lvl="1">
              <a:defRPr/>
            </a:pPr>
            <a:endParaRPr lang="de-DE" dirty="0"/>
          </a:p>
          <a:p>
            <a:pPr marL="400050">
              <a:defRPr/>
            </a:pPr>
            <a:r>
              <a:rPr lang="de-DE" dirty="0" err="1" smtClean="0"/>
              <a:t>while</a:t>
            </a:r>
            <a:r>
              <a:rPr lang="de-DE" dirty="0" smtClean="0"/>
              <a:t> </a:t>
            </a:r>
            <a:r>
              <a:rPr lang="de-DE" dirty="0" err="1" smtClean="0"/>
              <a:t>sapphire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operated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1064nm </a:t>
            </a:r>
            <a:r>
              <a:rPr lang="de-DE" dirty="0" err="1" smtClean="0"/>
              <a:t>silicon</a:t>
            </a:r>
            <a:r>
              <a:rPr lang="de-DE" dirty="0" smtClean="0"/>
              <a:t> </a:t>
            </a:r>
            <a:r>
              <a:rPr lang="de-DE" dirty="0" err="1" smtClean="0"/>
              <a:t>demands</a:t>
            </a:r>
            <a:r>
              <a:rPr lang="de-DE" dirty="0" smtClean="0"/>
              <a:t> a </a:t>
            </a:r>
            <a:r>
              <a:rPr lang="de-DE" dirty="0" err="1" smtClean="0"/>
              <a:t>change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laser</a:t>
            </a:r>
            <a:r>
              <a:rPr lang="de-DE" dirty="0" smtClean="0"/>
              <a:t> </a:t>
            </a:r>
            <a:r>
              <a:rPr lang="de-DE" dirty="0" err="1" smtClean="0"/>
              <a:t>wavelength</a:t>
            </a:r>
            <a:r>
              <a:rPr lang="de-DE" dirty="0" smtClean="0"/>
              <a:t> due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its</a:t>
            </a:r>
            <a:r>
              <a:rPr lang="de-DE" dirty="0" smtClean="0"/>
              <a:t> </a:t>
            </a:r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absorption</a:t>
            </a:r>
            <a:endParaRPr lang="de-DE" dirty="0" smtClean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38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Selected examples – Sapphire/Silicon</a:t>
            </a:r>
          </a:p>
        </p:txBody>
      </p:sp>
      <p:sp>
        <p:nvSpPr>
          <p:cNvPr id="70658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mechanical loss of silicon and sapphire is comparable at cryogenic temperatures (Q‘s up to several 10</a:t>
            </a:r>
            <a:r>
              <a:rPr lang="de-DE" baseline="30000" smtClean="0"/>
              <a:t>9</a:t>
            </a:r>
            <a:r>
              <a:rPr lang="de-DE" smtClean="0"/>
              <a:t> achieved)</a:t>
            </a:r>
          </a:p>
        </p:txBody>
      </p:sp>
      <p:pic>
        <p:nvPicPr>
          <p:cNvPr id="70659" name="Picture 2" descr="C:\Users\Ronny\Dropbox\Iain - Ronny\Lecture\SiS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2217738"/>
            <a:ext cx="5337175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Textfeld 3"/>
          <p:cNvSpPr txBox="1">
            <a:spLocks noChangeArrowheads="1"/>
          </p:cNvSpPr>
          <p:nvPr/>
        </p:nvSpPr>
        <p:spPr bwMode="auto">
          <a:xfrm>
            <a:off x="5868988" y="5013325"/>
            <a:ext cx="236378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/>
              <a:t>test measurement of silicon</a:t>
            </a:r>
          </a:p>
          <a:p>
            <a:r>
              <a:rPr lang="de-DE" sz="1400"/>
              <a:t>and sapphire samples</a:t>
            </a:r>
          </a:p>
          <a:p>
            <a:r>
              <a:rPr lang="de-DE" sz="1400"/>
              <a:t>[U Jena]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39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Thermal noise in GW detectors</a:t>
            </a:r>
          </a:p>
        </p:txBody>
      </p:sp>
      <p:sp>
        <p:nvSpPr>
          <p:cNvPr id="18434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GW detectors are amongst the most sensitive tools today.</a:t>
            </a:r>
          </a:p>
          <a:p>
            <a:endParaRPr lang="de-DE" smtClean="0"/>
          </a:p>
          <a:p>
            <a:r>
              <a:rPr lang="de-DE" smtClean="0"/>
              <a:t>operation at the technical and scientifical limitations (noise, cross coupling, etc.)</a:t>
            </a:r>
          </a:p>
          <a:p>
            <a:endParaRPr lang="de-DE" smtClean="0"/>
          </a:p>
          <a:p>
            <a:r>
              <a:rPr lang="de-DE" smtClean="0"/>
              <a:t>improving the instruments means fighting with physics</a:t>
            </a:r>
          </a:p>
          <a:p>
            <a:pPr lvl="1"/>
            <a:r>
              <a:rPr lang="de-DE" smtClean="0"/>
              <a:t>novel techniques (setups, cryogenics, etc.)</a:t>
            </a:r>
          </a:p>
          <a:p>
            <a:pPr lvl="1"/>
            <a:r>
              <a:rPr lang="de-DE" smtClean="0"/>
              <a:t>novel materials (change of material for optical components)</a:t>
            </a:r>
          </a:p>
          <a:p>
            <a:pPr lvl="1"/>
            <a:r>
              <a:rPr lang="de-DE" smtClean="0"/>
              <a:t>…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4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Selected examples – Sapphire/Silicon</a:t>
            </a:r>
          </a:p>
        </p:txBody>
      </p:sp>
      <p:sp>
        <p:nvSpPr>
          <p:cNvPr id="71682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detailed investigation of intrinsic loss mechanisms in promising candidate bulk materials ongoing</a:t>
            </a:r>
          </a:p>
          <a:p>
            <a:endParaRPr lang="de-DE" smtClean="0"/>
          </a:p>
          <a:p>
            <a:r>
              <a:rPr lang="de-DE" smtClean="0"/>
              <a:t>questions:</a:t>
            </a:r>
          </a:p>
          <a:p>
            <a:pPr lvl="1"/>
            <a:r>
              <a:rPr lang="de-DE" smtClean="0"/>
              <a:t>general loss processes?</a:t>
            </a:r>
          </a:p>
          <a:p>
            <a:pPr lvl="1"/>
            <a:r>
              <a:rPr lang="de-DE" smtClean="0"/>
              <a:t>impurities? tolerable level of impurities?</a:t>
            </a:r>
          </a:p>
          <a:p>
            <a:pPr lvl="1"/>
            <a:r>
              <a:rPr lang="de-DE" smtClean="0"/>
              <a:t>heat treatment to remove dislocations?</a:t>
            </a:r>
          </a:p>
          <a:p>
            <a:pPr lvl="1"/>
            <a:r>
              <a:rPr lang="de-DE" smtClean="0"/>
              <a:t>surface loss?</a:t>
            </a:r>
          </a:p>
          <a:p>
            <a:pPr lvl="1"/>
            <a:r>
              <a:rPr lang="de-DE" smtClean="0"/>
              <a:t>…</a:t>
            </a:r>
          </a:p>
          <a:p>
            <a:pPr lvl="1"/>
            <a:endParaRPr lang="de-DE" smtClean="0"/>
          </a:p>
          <a:p>
            <a:r>
              <a:rPr lang="de-DE" smtClean="0"/>
              <a:t>collaboration of several groups (Jena, Glasgow, Legnaro, starting collaboration with Japan) to investigate intrinsic damping of materials (coatings, bulk, surfaces, etc.)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40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2484438" y="2058988"/>
            <a:ext cx="4175125" cy="10779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de-DE" sz="4000">
                <a:latin typeface="Verdana" pitchFamily="34" charset="0"/>
              </a:rPr>
              <a:t>Mechanical loss</a:t>
            </a:r>
          </a:p>
          <a:p>
            <a:r>
              <a:rPr lang="de-DE" sz="2400">
                <a:latin typeface="Verdana" pitchFamily="34" charset="0"/>
              </a:rPr>
              <a:t>- Coating Materials -</a:t>
            </a:r>
          </a:p>
        </p:txBody>
      </p:sp>
      <p:pic>
        <p:nvPicPr>
          <p:cNvPr id="72706" name="Picture 7" descr="silicacoatingpic_small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4868863"/>
            <a:ext cx="2592388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15" descr="57mm 670Hz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9838" y="333375"/>
            <a:ext cx="188118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2708" name="Group 15"/>
          <p:cNvGrpSpPr>
            <a:grpSpLocks/>
          </p:cNvGrpSpPr>
          <p:nvPr/>
        </p:nvGrpSpPr>
        <p:grpSpPr bwMode="auto">
          <a:xfrm>
            <a:off x="7092950" y="4797425"/>
            <a:ext cx="1565275" cy="1627188"/>
            <a:chOff x="3782" y="557"/>
            <a:chExt cx="1096" cy="1139"/>
          </a:xfrm>
        </p:grpSpPr>
        <p:pic>
          <p:nvPicPr>
            <p:cNvPr id="72712" name="Picture 16" descr="Figure 9"/>
            <p:cNvPicPr>
              <a:picLocks noChangeAspect="1" noChangeArrowheads="1"/>
            </p:cNvPicPr>
            <p:nvPr/>
          </p:nvPicPr>
          <p:blipFill>
            <a:blip r:embed="rId4"/>
            <a:srcRect l="49118"/>
            <a:stretch>
              <a:fillRect/>
            </a:stretch>
          </p:blipFill>
          <p:spPr bwMode="auto">
            <a:xfrm>
              <a:off x="3809" y="631"/>
              <a:ext cx="1069" cy="1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13" name="Text Box 17"/>
            <p:cNvSpPr txBox="1">
              <a:spLocks noChangeArrowheads="1"/>
            </p:cNvSpPr>
            <p:nvPr/>
          </p:nvSpPr>
          <p:spPr bwMode="auto">
            <a:xfrm>
              <a:off x="3782" y="557"/>
              <a:ext cx="582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9" tIns="45719" rIns="91439" bIns="45719">
              <a:spAutoFit/>
            </a:bodyPr>
            <a:lstStyle/>
            <a:p>
              <a:pPr marL="342900" indent="-342900">
                <a:spcBef>
                  <a:spcPct val="50000"/>
                </a:spcBef>
                <a:buClr>
                  <a:schemeClr val="folHlink"/>
                </a:buClr>
                <a:buSzPct val="60000"/>
                <a:buFont typeface="Wingdings" pitchFamily="2" charset="2"/>
                <a:buNone/>
              </a:pPr>
              <a:endParaRPr lang="en-US" sz="2200" baseline="-25000">
                <a:solidFill>
                  <a:schemeClr val="bg1"/>
                </a:solidFill>
                <a:latin typeface="Trebuchet MS" pitchFamily="34" charset="0"/>
                <a:ea typeface="ヒラギノ角ゴ ProN W3"/>
                <a:cs typeface="ヒラギノ角ゴ ProN W3"/>
              </a:endParaRPr>
            </a:p>
          </p:txBody>
        </p:sp>
      </p:grpSp>
      <p:grpSp>
        <p:nvGrpSpPr>
          <p:cNvPr id="72709" name="Group 64"/>
          <p:cNvGrpSpPr>
            <a:grpSpLocks/>
          </p:cNvGrpSpPr>
          <p:nvPr/>
        </p:nvGrpSpPr>
        <p:grpSpPr bwMode="auto">
          <a:xfrm>
            <a:off x="468313" y="2636838"/>
            <a:ext cx="1649412" cy="1457325"/>
            <a:chOff x="4486" y="453"/>
            <a:chExt cx="1250" cy="1276"/>
          </a:xfrm>
        </p:grpSpPr>
        <p:pic>
          <p:nvPicPr>
            <p:cNvPr id="72710" name="Picture 65" descr="tatanta_800_anneal"/>
            <p:cNvPicPr>
              <a:picLocks noChangeAspect="1" noChangeArrowheads="1"/>
            </p:cNvPicPr>
            <p:nvPr/>
          </p:nvPicPr>
          <p:blipFill>
            <a:blip r:embed="rId5"/>
            <a:srcRect l="14523" t="8247" r="12103" b="16495"/>
            <a:stretch>
              <a:fillRect/>
            </a:stretch>
          </p:blipFill>
          <p:spPr bwMode="auto">
            <a:xfrm>
              <a:off x="4498" y="518"/>
              <a:ext cx="1238" cy="1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11" name="Text Box 66"/>
            <p:cNvSpPr txBox="1">
              <a:spLocks noChangeArrowheads="1"/>
            </p:cNvSpPr>
            <p:nvPr/>
          </p:nvSpPr>
          <p:spPr bwMode="auto">
            <a:xfrm>
              <a:off x="4486" y="453"/>
              <a:ext cx="582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9" tIns="45719" rIns="91439" bIns="45719">
              <a:spAutoFit/>
            </a:bodyPr>
            <a:lstStyle/>
            <a:p>
              <a:pPr marL="342900" indent="-342900">
                <a:spcBef>
                  <a:spcPct val="50000"/>
                </a:spcBef>
                <a:buClr>
                  <a:schemeClr val="folHlink"/>
                </a:buClr>
                <a:buSzPct val="60000"/>
                <a:buFont typeface="Wingdings" pitchFamily="2" charset="2"/>
                <a:buNone/>
              </a:pPr>
              <a:endParaRPr lang="en-US" sz="2200" baseline="-25000">
                <a:solidFill>
                  <a:schemeClr val="bg1"/>
                </a:solidFill>
                <a:latin typeface="Trebuchet MS" pitchFamily="34" charset="0"/>
                <a:ea typeface="ヒラギノ角ゴ ProN W3"/>
                <a:cs typeface="ヒラギノ角ゴ ProN W3"/>
              </a:endParaRPr>
            </a:p>
          </p:txBody>
        </p:sp>
      </p:grpSp>
      <p:pic>
        <p:nvPicPr>
          <p:cNvPr id="72715" name="Picture 11" descr="IMG_000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188" y="188913"/>
            <a:ext cx="1384300" cy="1844675"/>
          </a:xfrm>
          <a:prstGeom prst="rect">
            <a:avLst/>
          </a:prstGeom>
          <a:noFill/>
        </p:spPr>
      </p:pic>
      <p:pic>
        <p:nvPicPr>
          <p:cNvPr id="72716" name="Picture 12"/>
          <p:cNvPicPr>
            <a:picLocks noChangeAspect="1" noChangeArrowheads="1"/>
          </p:cNvPicPr>
          <p:nvPr/>
        </p:nvPicPr>
        <p:blipFill>
          <a:blip r:embed="rId7"/>
          <a:srcRect l="32111" t="39705" r="44652" b="29755"/>
          <a:stretch>
            <a:fillRect/>
          </a:stretch>
        </p:blipFill>
        <p:spPr bwMode="auto">
          <a:xfrm>
            <a:off x="5364163" y="4005263"/>
            <a:ext cx="1657350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17" name="Picture 13"/>
          <p:cNvPicPr>
            <a:picLocks noChangeAspect="1" noChangeArrowheads="1"/>
          </p:cNvPicPr>
          <p:nvPr/>
        </p:nvPicPr>
        <p:blipFill>
          <a:blip r:embed="rId8"/>
          <a:srcRect t="3329" r="41476" b="2258"/>
          <a:stretch>
            <a:fillRect/>
          </a:stretch>
        </p:blipFill>
        <p:spPr bwMode="auto">
          <a:xfrm>
            <a:off x="6877050" y="1052513"/>
            <a:ext cx="1800225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41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/>
              <a:t>Optical coatings</a:t>
            </a:r>
          </a:p>
        </p:txBody>
      </p:sp>
      <p:sp>
        <p:nvSpPr>
          <p:cNvPr id="7373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1268413"/>
            <a:ext cx="8713788" cy="52562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1800" smtClean="0"/>
              <a:t>Requirements – high reflectivity, low optical absorption (&lt; 1ppm)</a:t>
            </a:r>
          </a:p>
          <a:p>
            <a:pPr>
              <a:lnSpc>
                <a:spcPct val="80000"/>
              </a:lnSpc>
            </a:pPr>
            <a:endParaRPr lang="en-GB" sz="1800" smtClean="0"/>
          </a:p>
          <a:p>
            <a:pPr>
              <a:lnSpc>
                <a:spcPct val="80000"/>
              </a:lnSpc>
            </a:pPr>
            <a:r>
              <a:rPr lang="en-GB" sz="1800" smtClean="0"/>
              <a:t>Multilayer coatings of dielectric materials, </a:t>
            </a:r>
            <a:r>
              <a:rPr lang="en-GB" sz="1800" smtClean="0">
                <a:latin typeface="Symbol" pitchFamily="18" charset="2"/>
              </a:rPr>
              <a:t>l</a:t>
            </a:r>
            <a:r>
              <a:rPr lang="en-GB" sz="1800" smtClean="0"/>
              <a:t>/4 thick</a:t>
            </a:r>
          </a:p>
          <a:p>
            <a:pPr>
              <a:lnSpc>
                <a:spcPct val="80000"/>
              </a:lnSpc>
            </a:pPr>
            <a:endParaRPr lang="en-GB" sz="1800" smtClean="0"/>
          </a:p>
          <a:p>
            <a:pPr>
              <a:lnSpc>
                <a:spcPct val="80000"/>
              </a:lnSpc>
            </a:pPr>
            <a:r>
              <a:rPr lang="en-GB" sz="1800" smtClean="0"/>
              <a:t>Reflectivity from difference in</a:t>
            </a:r>
            <a:br>
              <a:rPr lang="en-GB" sz="1800" smtClean="0"/>
            </a:br>
            <a:r>
              <a:rPr lang="en-GB" sz="1800" smtClean="0"/>
              <a:t>refractive index, and number</a:t>
            </a:r>
            <a:br>
              <a:rPr lang="en-GB" sz="1800" smtClean="0"/>
            </a:br>
            <a:r>
              <a:rPr lang="en-GB" sz="1800" smtClean="0"/>
              <a:t>of layers, 2</a:t>
            </a:r>
            <a:r>
              <a:rPr lang="en-GB" sz="1800" i="1" smtClean="0"/>
              <a:t>N</a:t>
            </a:r>
            <a:r>
              <a:rPr lang="en-GB" sz="1800" smtClean="0"/>
              <a:t>.</a:t>
            </a:r>
          </a:p>
          <a:p>
            <a:pPr>
              <a:lnSpc>
                <a:spcPct val="80000"/>
              </a:lnSpc>
            </a:pPr>
            <a:endParaRPr lang="en-GB" sz="1800" smtClean="0"/>
          </a:p>
          <a:p>
            <a:pPr>
              <a:lnSpc>
                <a:spcPct val="80000"/>
              </a:lnSpc>
            </a:pPr>
            <a:endParaRPr lang="en-GB" sz="1800" smtClean="0"/>
          </a:p>
          <a:p>
            <a:pPr>
              <a:lnSpc>
                <a:spcPct val="80000"/>
              </a:lnSpc>
            </a:pPr>
            <a:endParaRPr lang="en-GB" sz="1800" smtClean="0"/>
          </a:p>
          <a:p>
            <a:pPr>
              <a:lnSpc>
                <a:spcPct val="80000"/>
              </a:lnSpc>
            </a:pPr>
            <a:endParaRPr lang="en-GB" sz="1800" smtClean="0"/>
          </a:p>
          <a:p>
            <a:pPr>
              <a:lnSpc>
                <a:spcPct val="80000"/>
              </a:lnSpc>
            </a:pPr>
            <a:endParaRPr lang="en-GB" sz="1800" smtClean="0"/>
          </a:p>
          <a:p>
            <a:pPr>
              <a:lnSpc>
                <a:spcPct val="80000"/>
              </a:lnSpc>
            </a:pPr>
            <a:endParaRPr lang="en-GB" sz="1800" smtClean="0"/>
          </a:p>
          <a:p>
            <a:pPr>
              <a:lnSpc>
                <a:spcPct val="80000"/>
              </a:lnSpc>
            </a:pPr>
            <a:endParaRPr lang="en-GB" sz="1800" smtClean="0"/>
          </a:p>
          <a:p>
            <a:pPr>
              <a:lnSpc>
                <a:spcPct val="80000"/>
              </a:lnSpc>
            </a:pPr>
            <a:endParaRPr lang="en-GB" sz="1800" smtClean="0"/>
          </a:p>
          <a:p>
            <a:pPr>
              <a:lnSpc>
                <a:spcPct val="80000"/>
              </a:lnSpc>
            </a:pPr>
            <a:endParaRPr lang="en-GB" sz="1800" smtClean="0"/>
          </a:p>
          <a:p>
            <a:pPr>
              <a:lnSpc>
                <a:spcPct val="80000"/>
              </a:lnSpc>
            </a:pPr>
            <a:endParaRPr lang="en-GB" sz="1800" smtClean="0"/>
          </a:p>
          <a:p>
            <a:pPr>
              <a:lnSpc>
                <a:spcPct val="80000"/>
              </a:lnSpc>
            </a:pPr>
            <a:r>
              <a:rPr lang="en-GB" sz="1800" smtClean="0"/>
              <a:t>Current detectors use silica (</a:t>
            </a:r>
            <a:r>
              <a:rPr lang="en-GB" sz="1800" i="1" smtClean="0"/>
              <a:t>n</a:t>
            </a:r>
            <a:r>
              <a:rPr lang="en-GB" sz="1800" smtClean="0"/>
              <a:t>=1.45) / tantala (</a:t>
            </a:r>
            <a:r>
              <a:rPr lang="en-GB" sz="1800" i="1" smtClean="0"/>
              <a:t>n</a:t>
            </a:r>
            <a:r>
              <a:rPr lang="en-GB" sz="1800" smtClean="0"/>
              <a:t>=2.03) coatings,</a:t>
            </a:r>
            <a:br>
              <a:rPr lang="en-GB" sz="1800" smtClean="0"/>
            </a:br>
            <a:r>
              <a:rPr lang="en-GB" sz="1800" smtClean="0"/>
              <a:t>~ 15 bi-layers</a:t>
            </a:r>
          </a:p>
        </p:txBody>
      </p:sp>
      <p:pic>
        <p:nvPicPr>
          <p:cNvPr id="7373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2492375"/>
            <a:ext cx="3998913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3357563"/>
            <a:ext cx="29527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9250" y="4797425"/>
            <a:ext cx="2087563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555625"/>
          </a:xfrm>
        </p:spPr>
        <p:txBody>
          <a:bodyPr/>
          <a:lstStyle/>
          <a:p>
            <a:r>
              <a:rPr lang="en-GB" smtClean="0"/>
              <a:t>Coating thermal noise</a:t>
            </a:r>
          </a:p>
        </p:txBody>
      </p:sp>
      <p:sp>
        <p:nvSpPr>
          <p:cNvPr id="7475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smtClean="0"/>
              <a:t>Levin – interferometer most sensitive to mechanical loss close to the reflected laser beam</a:t>
            </a:r>
          </a:p>
          <a:p>
            <a:pPr lvl="1"/>
            <a:r>
              <a:rPr lang="en-GB" smtClean="0"/>
              <a:t>Thus mechanical loss of coatings is particularly important</a:t>
            </a:r>
          </a:p>
          <a:p>
            <a:pPr lvl="1"/>
            <a:endParaRPr lang="en-GB" smtClean="0"/>
          </a:p>
          <a:p>
            <a:r>
              <a:rPr lang="en-GB" smtClean="0"/>
              <a:t>Coating loss dominated by the loss of the tantala layers</a:t>
            </a:r>
          </a:p>
          <a:p>
            <a:pPr lvl="1"/>
            <a:r>
              <a:rPr lang="en-GB" smtClean="0"/>
              <a:t> </a:t>
            </a:r>
            <a:r>
              <a:rPr lang="en-GB" smtClean="0">
                <a:latin typeface="Symbol" pitchFamily="18" charset="2"/>
              </a:rPr>
              <a:t>f</a:t>
            </a:r>
            <a:r>
              <a:rPr lang="en-GB" baseline="-25000" smtClean="0"/>
              <a:t>tantala</a:t>
            </a:r>
            <a:r>
              <a:rPr lang="en-GB" baseline="30000" smtClean="0"/>
              <a:t> </a:t>
            </a:r>
            <a:r>
              <a:rPr lang="en-GB" smtClean="0"/>
              <a:t>~ 4</a:t>
            </a:r>
            <a:r>
              <a:rPr lang="en-GB" smtClean="0">
                <a:sym typeface="Symbol" pitchFamily="18" charset="2"/>
              </a:rPr>
              <a:t>10</a:t>
            </a:r>
            <a:r>
              <a:rPr lang="en-GB" baseline="30000" smtClean="0">
                <a:sym typeface="Symbol" pitchFamily="18" charset="2"/>
              </a:rPr>
              <a:t>-4</a:t>
            </a:r>
          </a:p>
          <a:p>
            <a:pPr lvl="1"/>
            <a:r>
              <a:rPr lang="en-GB" baseline="30000" smtClean="0">
                <a:sym typeface="Symbol" pitchFamily="18" charset="2"/>
              </a:rPr>
              <a:t> </a:t>
            </a:r>
            <a:r>
              <a:rPr lang="en-GB" smtClean="0">
                <a:latin typeface="Symbol" pitchFamily="18" charset="2"/>
              </a:rPr>
              <a:t>f</a:t>
            </a:r>
            <a:r>
              <a:rPr lang="en-GB" baseline="-25000" smtClean="0"/>
              <a:t>silica</a:t>
            </a:r>
            <a:r>
              <a:rPr lang="en-GB" smtClean="0"/>
              <a:t>~ 5</a:t>
            </a:r>
            <a:r>
              <a:rPr lang="en-GB" smtClean="0">
                <a:sym typeface="Symbol" pitchFamily="18" charset="2"/>
              </a:rPr>
              <a:t>10</a:t>
            </a:r>
            <a:r>
              <a:rPr lang="en-GB" baseline="30000" smtClean="0">
                <a:sym typeface="Symbol" pitchFamily="18" charset="2"/>
              </a:rPr>
              <a:t>-5</a:t>
            </a:r>
          </a:p>
          <a:p>
            <a:pPr lvl="1"/>
            <a:endParaRPr lang="en-GB" baseline="30000" smtClean="0">
              <a:sym typeface="Symbol" pitchFamily="18" charset="2"/>
            </a:endParaRPr>
          </a:p>
          <a:p>
            <a:pPr lvl="1"/>
            <a:endParaRPr lang="en-GB" baseline="30000" smtClean="0">
              <a:sym typeface="Symbol" pitchFamily="18" charset="2"/>
            </a:endParaRPr>
          </a:p>
          <a:p>
            <a:r>
              <a:rPr lang="en-GB" smtClean="0">
                <a:sym typeface="Symbol" pitchFamily="18" charset="2"/>
              </a:rPr>
              <a:t>Measurements suggested no observable loss from coating layer interfaces (however recent results from LMA, Lyon, suggest some interface loss may be observable)</a:t>
            </a:r>
          </a:p>
          <a:p>
            <a:endParaRPr lang="en-GB" smtClean="0">
              <a:sym typeface="Symbol" pitchFamily="18" charset="2"/>
            </a:endParaRPr>
          </a:p>
          <a:p>
            <a:r>
              <a:rPr lang="en-GB" smtClean="0">
                <a:sym typeface="Symbol" pitchFamily="18" charset="2"/>
              </a:rPr>
              <a:t>Doping Ta</a:t>
            </a:r>
            <a:r>
              <a:rPr lang="en-GB" baseline="-25000" smtClean="0">
                <a:sym typeface="Symbol" pitchFamily="18" charset="2"/>
              </a:rPr>
              <a:t>2</a:t>
            </a:r>
            <a:r>
              <a:rPr lang="en-GB" smtClean="0">
                <a:sym typeface="Symbol" pitchFamily="18" charset="2"/>
              </a:rPr>
              <a:t>O</a:t>
            </a:r>
            <a:r>
              <a:rPr lang="en-GB" baseline="-25000" smtClean="0">
                <a:sym typeface="Symbol" pitchFamily="18" charset="2"/>
              </a:rPr>
              <a:t>5</a:t>
            </a:r>
            <a:r>
              <a:rPr lang="en-GB" smtClean="0">
                <a:sym typeface="Symbol" pitchFamily="18" charset="2"/>
              </a:rPr>
              <a:t> with TiO</a:t>
            </a:r>
            <a:r>
              <a:rPr lang="en-GB" baseline="-25000" smtClean="0">
                <a:sym typeface="Symbol" pitchFamily="18" charset="2"/>
              </a:rPr>
              <a:t>2</a:t>
            </a:r>
            <a:r>
              <a:rPr lang="en-GB" smtClean="0">
                <a:sym typeface="Symbol" pitchFamily="18" charset="2"/>
              </a:rPr>
              <a:t> can reduce the loss by ~40%.</a:t>
            </a:r>
          </a:p>
          <a:p>
            <a:endParaRPr lang="en-GB" smtClean="0">
              <a:sym typeface="Symbol" pitchFamily="18" charset="2"/>
            </a:endParaRPr>
          </a:p>
          <a:p>
            <a:endParaRPr lang="en-GB" smtClean="0">
              <a:sym typeface="Symbol" pitchFamily="18" charset="2"/>
            </a:endParaRPr>
          </a:p>
          <a:p>
            <a:pPr lvl="1"/>
            <a:endParaRPr lang="en-GB" baseline="30000" smtClean="0">
              <a:sym typeface="Symbol" pitchFamily="18" charset="2"/>
            </a:endParaRPr>
          </a:p>
          <a:p>
            <a:pPr lvl="1"/>
            <a:endParaRPr lang="en-GB" i="1" baseline="-25000" smtClean="0">
              <a:sym typeface="Symbol" pitchFamily="18" charset="2"/>
            </a:endParaRPr>
          </a:p>
          <a:p>
            <a:pPr lvl="1"/>
            <a:endParaRPr lang="en-GB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/>
              <a:t>Coating thermal noise</a:t>
            </a:r>
          </a:p>
        </p:txBody>
      </p:sp>
      <p:sp>
        <p:nvSpPr>
          <p:cNvPr id="757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5010150"/>
            <a:ext cx="8713788" cy="1298575"/>
          </a:xfrm>
        </p:spPr>
        <p:txBody>
          <a:bodyPr/>
          <a:lstStyle/>
          <a:p>
            <a:r>
              <a:rPr lang="en-GB" smtClean="0"/>
              <a:t>Coating thermal noise expected to limit achievable sensitivity of  future GW detectors at their most sensitive frequencies</a:t>
            </a:r>
          </a:p>
        </p:txBody>
      </p:sp>
      <p:grpSp>
        <p:nvGrpSpPr>
          <p:cNvPr id="75779" name="Group 9"/>
          <p:cNvGrpSpPr>
            <a:grpSpLocks/>
          </p:cNvGrpSpPr>
          <p:nvPr/>
        </p:nvGrpSpPr>
        <p:grpSpPr bwMode="auto">
          <a:xfrm>
            <a:off x="1619250" y="908050"/>
            <a:ext cx="5832475" cy="3960813"/>
            <a:chOff x="2064" y="799"/>
            <a:chExt cx="3583" cy="2223"/>
          </a:xfrm>
        </p:grpSpPr>
        <p:grpSp>
          <p:nvGrpSpPr>
            <p:cNvPr id="75780" name="Group 5"/>
            <p:cNvGrpSpPr>
              <a:grpSpLocks/>
            </p:cNvGrpSpPr>
            <p:nvPr/>
          </p:nvGrpSpPr>
          <p:grpSpPr bwMode="auto">
            <a:xfrm>
              <a:off x="2064" y="799"/>
              <a:ext cx="3583" cy="2223"/>
              <a:chOff x="2695" y="1039"/>
              <a:chExt cx="3882" cy="2540"/>
            </a:xfrm>
          </p:grpSpPr>
          <p:pic>
            <p:nvPicPr>
              <p:cNvPr id="75782" name="Picture 6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695" y="1039"/>
                <a:ext cx="3882" cy="2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5783" name="Line 7"/>
              <p:cNvSpPr>
                <a:spLocks noChangeShapeType="1"/>
              </p:cNvSpPr>
              <p:nvPr/>
            </p:nvSpPr>
            <p:spPr bwMode="auto">
              <a:xfrm flipH="1">
                <a:off x="4742" y="2445"/>
                <a:ext cx="503" cy="10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5781" name="Text Box 8"/>
            <p:cNvSpPr txBox="1">
              <a:spLocks noChangeArrowheads="1"/>
            </p:cNvSpPr>
            <p:nvPr/>
          </p:nvSpPr>
          <p:spPr bwMode="auto">
            <a:xfrm>
              <a:off x="4332" y="1888"/>
              <a:ext cx="952" cy="30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82296" tIns="41148" rIns="82296" bIns="41148">
              <a:spAutoFit/>
            </a:bodyPr>
            <a:lstStyle/>
            <a:p>
              <a:pPr defTabSz="822325">
                <a:spcBef>
                  <a:spcPct val="50000"/>
                </a:spcBef>
              </a:pPr>
              <a:r>
                <a:rPr lang="en-GB" sz="1500">
                  <a:solidFill>
                    <a:srgbClr val="FF0000"/>
                  </a:solidFill>
                  <a:latin typeface="Calibri" pitchFamily="34" charset="0"/>
                  <a:ea typeface="ヒラギノ角ゴ ProN W3"/>
                  <a:cs typeface="ヒラギノ角ゴ ProN W3"/>
                </a:rPr>
                <a:t>Coating thermal noise</a:t>
              </a:r>
              <a:endParaRPr lang="en-US" sz="1500">
                <a:solidFill>
                  <a:srgbClr val="FF0000"/>
                </a:solidFill>
                <a:latin typeface="Calibri" pitchFamily="34" charset="0"/>
                <a:ea typeface="ヒラギノ角ゴ ProN W3"/>
                <a:cs typeface="ヒラギノ角ゴ ProN W3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/>
              <a:t>Coating loss measurements</a:t>
            </a:r>
          </a:p>
        </p:txBody>
      </p:sp>
      <p:sp>
        <p:nvSpPr>
          <p:cNvPr id="7680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765175"/>
            <a:ext cx="8569325" cy="381476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GB" sz="1800" smtClean="0"/>
          </a:p>
          <a:p>
            <a:pPr>
              <a:lnSpc>
                <a:spcPct val="90000"/>
              </a:lnSpc>
            </a:pPr>
            <a:r>
              <a:rPr lang="en-GB" sz="1800" smtClean="0"/>
              <a:t>First cryogenic measurement of silica/tantala coating by Yamamoto et al, showed possible slight increase in loss at low temperature</a:t>
            </a:r>
          </a:p>
          <a:p>
            <a:pPr>
              <a:lnSpc>
                <a:spcPct val="90000"/>
              </a:lnSpc>
            </a:pPr>
            <a:endParaRPr lang="en-GB" sz="1800" smtClean="0"/>
          </a:p>
          <a:p>
            <a:pPr>
              <a:lnSpc>
                <a:spcPct val="90000"/>
              </a:lnSpc>
            </a:pPr>
            <a:r>
              <a:rPr lang="en-GB" sz="1800" smtClean="0"/>
              <a:t>Cryogenic loss studies of mono-layers of individual coating materials carried out in collaboration between Glasgow, Jena, LMA</a:t>
            </a:r>
          </a:p>
          <a:p>
            <a:pPr>
              <a:lnSpc>
                <a:spcPct val="90000"/>
              </a:lnSpc>
            </a:pPr>
            <a:endParaRPr lang="en-GB" sz="1800" smtClean="0"/>
          </a:p>
          <a:p>
            <a:pPr lvl="1"/>
            <a:r>
              <a:rPr lang="en-GB" smtClean="0"/>
              <a:t>Study individual materials in isolation</a:t>
            </a:r>
          </a:p>
          <a:p>
            <a:pPr lvl="1"/>
            <a:r>
              <a:rPr lang="en-GB" smtClean="0"/>
              <a:t>Identify microscopic dissipation mechanisms </a:t>
            </a:r>
          </a:p>
          <a:p>
            <a:pPr lvl="1"/>
            <a:r>
              <a:rPr lang="en-GB" smtClean="0"/>
              <a:t>Test coating performance at cryogenic temperatures</a:t>
            </a:r>
          </a:p>
          <a:p>
            <a:pPr>
              <a:lnSpc>
                <a:spcPct val="90000"/>
              </a:lnSpc>
            </a:pPr>
            <a:endParaRPr lang="en-GB" sz="1800" smtClean="0"/>
          </a:p>
        </p:txBody>
      </p:sp>
      <p:pic>
        <p:nvPicPr>
          <p:cNvPr id="7680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4005263"/>
            <a:ext cx="3538537" cy="2016125"/>
          </a:xfrm>
          <a:prstGeom prst="rect">
            <a:avLst/>
          </a:prstGeom>
          <a:noFill/>
          <a:ln w="22225" algn="ctr">
            <a:noFill/>
            <a:miter lim="800000"/>
            <a:headEnd/>
            <a:tailEnd type="none" w="lg" len="lg"/>
          </a:ln>
        </p:spPr>
      </p:pic>
      <p:sp>
        <p:nvSpPr>
          <p:cNvPr id="76804" name="Rectangle 45"/>
          <p:cNvSpPr>
            <a:spLocks noChangeArrowheads="1"/>
          </p:cNvSpPr>
          <p:nvPr/>
        </p:nvSpPr>
        <p:spPr bwMode="auto">
          <a:xfrm>
            <a:off x="2411413" y="6094413"/>
            <a:ext cx="49688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pPr algn="ctr" defTabSz="1016000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55000"/>
              <a:buFont typeface="Wingdings" pitchFamily="2" charset="2"/>
              <a:buNone/>
            </a:pPr>
            <a:r>
              <a:rPr lang="en-GB" sz="1600">
                <a:solidFill>
                  <a:srgbClr val="3333CC"/>
                </a:solidFill>
                <a:latin typeface="Calibri" pitchFamily="34" charset="0"/>
                <a:ea typeface="ヒラギノ角ゴ ProN W3"/>
                <a:cs typeface="ヒラギノ角ゴ ProN W3"/>
              </a:rPr>
              <a:t>Single layer coatings of silica (left) and tantala (right), clamped for loss measurements</a:t>
            </a:r>
          </a:p>
        </p:txBody>
      </p:sp>
      <p:pic>
        <p:nvPicPr>
          <p:cNvPr id="76805" name="Picture 7" descr="silicacoatingpic_small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4019550"/>
            <a:ext cx="360045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6" name="Rectangle 19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/>
              <a:t>Measuring coating loss - 1</a:t>
            </a:r>
          </a:p>
        </p:txBody>
      </p:sp>
      <p:sp>
        <p:nvSpPr>
          <p:cNvPr id="19507" name="Rectangle 4"/>
          <p:cNvSpPr>
            <a:spLocks noChangeArrowheads="1"/>
          </p:cNvSpPr>
          <p:nvPr/>
        </p:nvSpPr>
        <p:spPr bwMode="auto">
          <a:xfrm>
            <a:off x="257175" y="836613"/>
            <a:ext cx="5178425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/>
          <a:lstStyle/>
          <a:p>
            <a:pPr marL="534988" indent="-266700" eaLnBrk="0" hangingPunct="0">
              <a:spcBef>
                <a:spcPct val="20000"/>
              </a:spcBef>
              <a:buFontTx/>
              <a:buChar char="•"/>
              <a:tabLst>
                <a:tab pos="534988" algn="l"/>
              </a:tabLst>
            </a:pPr>
            <a:r>
              <a:rPr lang="en-GB" sz="2200">
                <a:latin typeface="Calibri" pitchFamily="34" charset="0"/>
              </a:rPr>
              <a:t>Single layers of a coating material applied to silicon cantilever substrates</a:t>
            </a:r>
            <a:endParaRPr lang="en-US" sz="2200">
              <a:latin typeface="Calibri" pitchFamily="34" charset="0"/>
            </a:endParaRPr>
          </a:p>
          <a:p>
            <a:pPr marL="534988" indent="-266700" eaLnBrk="0" hangingPunct="0">
              <a:spcBef>
                <a:spcPct val="20000"/>
              </a:spcBef>
              <a:tabLst>
                <a:tab pos="534988" algn="l"/>
              </a:tabLst>
            </a:pPr>
            <a:endParaRPr lang="en-US" sz="2200">
              <a:latin typeface="Calibri" pitchFamily="34" charset="0"/>
            </a:endParaRPr>
          </a:p>
          <a:p>
            <a:pPr marL="534988" indent="-266700" eaLnBrk="0" hangingPunct="0">
              <a:spcBef>
                <a:spcPct val="20000"/>
              </a:spcBef>
              <a:buFontTx/>
              <a:buChar char="•"/>
              <a:tabLst>
                <a:tab pos="534988" algn="l"/>
              </a:tabLst>
            </a:pPr>
            <a:r>
              <a:rPr lang="en-US" sz="2200">
                <a:latin typeface="Calibri" pitchFamily="34" charset="0"/>
              </a:rPr>
              <a:t>Loss measured from exponential ring-down of bending modes</a:t>
            </a:r>
            <a:endParaRPr lang="en-GB" sz="2200">
              <a:latin typeface="Calibri" pitchFamily="34" charset="0"/>
            </a:endParaRPr>
          </a:p>
        </p:txBody>
      </p:sp>
      <p:grpSp>
        <p:nvGrpSpPr>
          <p:cNvPr id="19508" name="Group 55"/>
          <p:cNvGrpSpPr>
            <a:grpSpLocks/>
          </p:cNvGrpSpPr>
          <p:nvPr/>
        </p:nvGrpSpPr>
        <p:grpSpPr bwMode="auto">
          <a:xfrm>
            <a:off x="5867400" y="4086225"/>
            <a:ext cx="3203575" cy="2511425"/>
            <a:chOff x="3765" y="2738"/>
            <a:chExt cx="2018" cy="1582"/>
          </a:xfrm>
        </p:grpSpPr>
        <p:pic>
          <p:nvPicPr>
            <p:cNvPr id="19554" name="Picture 6" descr="ring-dow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93" y="2738"/>
              <a:ext cx="1896" cy="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555" name="Text Box 7"/>
            <p:cNvSpPr txBox="1">
              <a:spLocks noChangeArrowheads="1"/>
            </p:cNvSpPr>
            <p:nvPr/>
          </p:nvSpPr>
          <p:spPr bwMode="auto">
            <a:xfrm>
              <a:off x="3765" y="4108"/>
              <a:ext cx="201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9" tIns="45719" rIns="91439" bIns="45719">
              <a:spAutoFit/>
            </a:bodyPr>
            <a:lstStyle/>
            <a:p>
              <a:pPr algn="ctr"/>
              <a:r>
                <a:rPr lang="en-GB" sz="1600">
                  <a:latin typeface="Calibri" pitchFamily="34" charset="0"/>
                  <a:ea typeface="ヒラギノ角ゴ ProN W3"/>
                  <a:cs typeface="ヒラギノ角ゴ ProN W3"/>
                </a:rPr>
                <a:t>loss from free decay of amplitude</a:t>
              </a:r>
            </a:p>
          </p:txBody>
        </p:sp>
      </p:grpSp>
      <p:grpSp>
        <p:nvGrpSpPr>
          <p:cNvPr id="19509" name="Group 8"/>
          <p:cNvGrpSpPr>
            <a:grpSpLocks/>
          </p:cNvGrpSpPr>
          <p:nvPr/>
        </p:nvGrpSpPr>
        <p:grpSpPr bwMode="auto">
          <a:xfrm>
            <a:off x="395288" y="3644900"/>
            <a:ext cx="2489200" cy="1450975"/>
            <a:chOff x="206" y="2031"/>
            <a:chExt cx="1568" cy="914"/>
          </a:xfrm>
        </p:grpSpPr>
        <p:pic>
          <p:nvPicPr>
            <p:cNvPr id="19548" name="Picture 9" descr="04-2006 19th April - 1st coated Si flexur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9" y="2073"/>
              <a:ext cx="1528" cy="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549" name="Rectangle 10"/>
            <p:cNvSpPr>
              <a:spLocks noChangeArrowheads="1"/>
            </p:cNvSpPr>
            <p:nvPr/>
          </p:nvSpPr>
          <p:spPr bwMode="auto">
            <a:xfrm>
              <a:off x="206" y="2060"/>
              <a:ext cx="1568" cy="885"/>
            </a:xfrm>
            <a:prstGeom prst="rect">
              <a:avLst/>
            </a:prstGeom>
            <a:noFill/>
            <a:ln w="19050" cap="rnd">
              <a:solidFill>
                <a:srgbClr val="00008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50" name="Text Box 11"/>
            <p:cNvSpPr txBox="1">
              <a:spLocks noChangeArrowheads="1"/>
            </p:cNvSpPr>
            <p:nvPr/>
          </p:nvSpPr>
          <p:spPr bwMode="auto">
            <a:xfrm>
              <a:off x="403" y="2632"/>
              <a:ext cx="81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9" tIns="45719" rIns="91439" bIns="45719">
              <a:spAutoFit/>
            </a:bodyPr>
            <a:lstStyle/>
            <a:p>
              <a:r>
                <a:rPr lang="en-GB" sz="1400">
                  <a:solidFill>
                    <a:schemeClr val="bg1"/>
                  </a:solidFill>
                  <a:latin typeface="Calibri" pitchFamily="34" charset="0"/>
                  <a:ea typeface="ヒラギノ角ゴ ProN W3"/>
                  <a:cs typeface="ヒラギノ角ゴ ProN W3"/>
                </a:rPr>
                <a:t>tantala coating</a:t>
              </a:r>
              <a:endParaRPr lang="en-US" sz="1400">
                <a:solidFill>
                  <a:schemeClr val="bg1"/>
                </a:solidFill>
                <a:latin typeface="Calibri" pitchFamily="34" charset="0"/>
                <a:ea typeface="ヒラギノ角ゴ ProN W3"/>
                <a:cs typeface="ヒラギノ角ゴ ProN W3"/>
              </a:endParaRPr>
            </a:p>
          </p:txBody>
        </p:sp>
        <p:sp>
          <p:nvSpPr>
            <p:cNvPr id="19551" name="Line 12"/>
            <p:cNvSpPr>
              <a:spLocks noChangeShapeType="1"/>
            </p:cNvSpPr>
            <p:nvPr/>
          </p:nvSpPr>
          <p:spPr bwMode="auto">
            <a:xfrm flipV="1">
              <a:off x="810" y="2428"/>
              <a:ext cx="301" cy="189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miter lim="800000"/>
              <a:headEnd/>
              <a:tailEnd type="stealth" w="lg" len="lg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9552" name="Text Box 13"/>
            <p:cNvSpPr txBox="1">
              <a:spLocks noChangeArrowheads="1"/>
            </p:cNvSpPr>
            <p:nvPr/>
          </p:nvSpPr>
          <p:spPr bwMode="auto">
            <a:xfrm>
              <a:off x="367" y="2031"/>
              <a:ext cx="653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9" tIns="45719" rIns="91439" bIns="45719">
              <a:spAutoFit/>
            </a:bodyPr>
            <a:lstStyle/>
            <a:p>
              <a:pPr algn="ctr"/>
              <a:r>
                <a:rPr lang="en-GB" sz="1300">
                  <a:solidFill>
                    <a:schemeClr val="bg1"/>
                  </a:solidFill>
                  <a:latin typeface="Calibri" pitchFamily="34" charset="0"/>
                  <a:ea typeface="ヒラギノ角ゴ ProN W3"/>
                  <a:cs typeface="ヒラギノ角ゴ ProN W3"/>
                </a:rPr>
                <a:t>electrostatic</a:t>
              </a:r>
            </a:p>
            <a:p>
              <a:pPr algn="ctr"/>
              <a:r>
                <a:rPr lang="en-GB" sz="1300">
                  <a:solidFill>
                    <a:schemeClr val="bg1"/>
                  </a:solidFill>
                  <a:latin typeface="Calibri" pitchFamily="34" charset="0"/>
                  <a:ea typeface="ヒラギノ角ゴ ProN W3"/>
                  <a:cs typeface="ヒラギノ角ゴ ProN W3"/>
                </a:rPr>
                <a:t>drive</a:t>
              </a:r>
              <a:endParaRPr lang="en-US" sz="1300">
                <a:solidFill>
                  <a:schemeClr val="bg1"/>
                </a:solidFill>
                <a:latin typeface="Calibri" pitchFamily="34" charset="0"/>
                <a:ea typeface="ヒラギノ角ゴ ProN W3"/>
                <a:cs typeface="ヒラギノ角ゴ ProN W3"/>
              </a:endParaRPr>
            </a:p>
          </p:txBody>
        </p:sp>
        <p:sp>
          <p:nvSpPr>
            <p:cNvPr id="19553" name="Line 14"/>
            <p:cNvSpPr>
              <a:spLocks noChangeShapeType="1"/>
            </p:cNvSpPr>
            <p:nvPr/>
          </p:nvSpPr>
          <p:spPr bwMode="auto">
            <a:xfrm>
              <a:off x="830" y="2195"/>
              <a:ext cx="351" cy="71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miter lim="800000"/>
              <a:headEnd/>
              <a:tailEnd type="stealth" w="lg" len="lg"/>
            </a:ln>
          </p:spPr>
          <p:txBody>
            <a:bodyPr wrap="none"/>
            <a:lstStyle/>
            <a:p>
              <a:endParaRPr lang="en-US"/>
            </a:p>
          </p:txBody>
        </p:sp>
      </p:grpSp>
      <p:pic>
        <p:nvPicPr>
          <p:cNvPr id="19510" name="Picture 15" descr="57mm 670Hz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48075" y="4135438"/>
            <a:ext cx="188118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11" name="AutoShape 16"/>
          <p:cNvSpPr>
            <a:spLocks noChangeArrowheads="1"/>
          </p:cNvSpPr>
          <p:nvPr/>
        </p:nvSpPr>
        <p:spPr bwMode="auto">
          <a:xfrm>
            <a:off x="3132138" y="4437063"/>
            <a:ext cx="360362" cy="287337"/>
          </a:xfrm>
          <a:prstGeom prst="rightArrow">
            <a:avLst>
              <a:gd name="adj1" fmla="val 50000"/>
              <a:gd name="adj2" fmla="val 31354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12" name="AutoShape 17"/>
          <p:cNvSpPr>
            <a:spLocks noChangeArrowheads="1"/>
          </p:cNvSpPr>
          <p:nvPr/>
        </p:nvSpPr>
        <p:spPr bwMode="auto">
          <a:xfrm>
            <a:off x="5364163" y="5084763"/>
            <a:ext cx="360362" cy="287337"/>
          </a:xfrm>
          <a:prstGeom prst="rightArrow">
            <a:avLst>
              <a:gd name="adj1" fmla="val 50000"/>
              <a:gd name="adj2" fmla="val 31354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9505" name="Object 49"/>
          <p:cNvGraphicFramePr>
            <a:graphicFrameLocks noGrp="1" noChangeAspect="1"/>
          </p:cNvGraphicFramePr>
          <p:nvPr>
            <p:ph idx="4294967295"/>
          </p:nvPr>
        </p:nvGraphicFramePr>
        <p:xfrm>
          <a:off x="5724525" y="908050"/>
          <a:ext cx="2582863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1" name="Equation" r:id="rId6" imgW="1358310" imgH="393529" progId="Equation.3">
                  <p:embed/>
                </p:oleObj>
              </mc:Choice>
              <mc:Fallback>
                <p:oleObj name="Equation" r:id="rId6" imgW="1358310" imgH="393529" progId="Equation.3">
                  <p:embed/>
                  <p:pic>
                    <p:nvPicPr>
                      <p:cNvPr id="0" name="Picture 4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525" y="908050"/>
                        <a:ext cx="2582863" cy="747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513" name="Group 21"/>
          <p:cNvGrpSpPr>
            <a:grpSpLocks/>
          </p:cNvGrpSpPr>
          <p:nvPr/>
        </p:nvGrpSpPr>
        <p:grpSpPr bwMode="auto">
          <a:xfrm>
            <a:off x="5373688" y="1989138"/>
            <a:ext cx="3770312" cy="1336675"/>
            <a:chOff x="273" y="1876"/>
            <a:chExt cx="2152" cy="669"/>
          </a:xfrm>
        </p:grpSpPr>
        <p:sp>
          <p:nvSpPr>
            <p:cNvPr id="19517" name="Line 5"/>
            <p:cNvSpPr>
              <a:spLocks noChangeShapeType="1"/>
            </p:cNvSpPr>
            <p:nvPr/>
          </p:nvSpPr>
          <p:spPr bwMode="auto">
            <a:xfrm>
              <a:off x="1484" y="1937"/>
              <a:ext cx="188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8" name="Line 6"/>
            <p:cNvSpPr>
              <a:spLocks noChangeShapeType="1"/>
            </p:cNvSpPr>
            <p:nvPr/>
          </p:nvSpPr>
          <p:spPr bwMode="auto">
            <a:xfrm flipV="1">
              <a:off x="1229" y="1974"/>
              <a:ext cx="1" cy="194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9" name="Line 8"/>
            <p:cNvSpPr>
              <a:spLocks noChangeShapeType="1"/>
            </p:cNvSpPr>
            <p:nvPr/>
          </p:nvSpPr>
          <p:spPr bwMode="auto">
            <a:xfrm>
              <a:off x="1952" y="1974"/>
              <a:ext cx="1" cy="194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520" name="Group 11"/>
            <p:cNvGrpSpPr>
              <a:grpSpLocks/>
            </p:cNvGrpSpPr>
            <p:nvPr/>
          </p:nvGrpSpPr>
          <p:grpSpPr bwMode="auto">
            <a:xfrm flipH="1">
              <a:off x="455" y="2062"/>
              <a:ext cx="1767" cy="125"/>
              <a:chOff x="3526" y="8514"/>
              <a:chExt cx="4667" cy="394"/>
            </a:xfrm>
          </p:grpSpPr>
          <p:sp>
            <p:nvSpPr>
              <p:cNvPr id="19529" name="Freeform 12"/>
              <p:cNvSpPr>
                <a:spLocks/>
              </p:cNvSpPr>
              <p:nvPr/>
            </p:nvSpPr>
            <p:spPr bwMode="auto">
              <a:xfrm>
                <a:off x="4404" y="8694"/>
                <a:ext cx="3777" cy="183"/>
              </a:xfrm>
              <a:custGeom>
                <a:avLst/>
                <a:gdLst>
                  <a:gd name="T0" fmla="*/ 345 w 3777"/>
                  <a:gd name="T1" fmla="*/ 0 h 183"/>
                  <a:gd name="T2" fmla="*/ 3777 w 3777"/>
                  <a:gd name="T3" fmla="*/ 6 h 183"/>
                  <a:gd name="T4" fmla="*/ 3429 w 3777"/>
                  <a:gd name="T5" fmla="*/ 183 h 183"/>
                  <a:gd name="T6" fmla="*/ 0 w 3777"/>
                  <a:gd name="T7" fmla="*/ 183 h 183"/>
                  <a:gd name="T8" fmla="*/ 345 w 3777"/>
                  <a:gd name="T9" fmla="*/ 0 h 1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77"/>
                  <a:gd name="T16" fmla="*/ 0 h 183"/>
                  <a:gd name="T17" fmla="*/ 3777 w 3777"/>
                  <a:gd name="T18" fmla="*/ 183 h 1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77" h="183">
                    <a:moveTo>
                      <a:pt x="345" y="0"/>
                    </a:moveTo>
                    <a:lnTo>
                      <a:pt x="3777" y="6"/>
                    </a:lnTo>
                    <a:lnTo>
                      <a:pt x="3429" y="183"/>
                    </a:lnTo>
                    <a:lnTo>
                      <a:pt x="0" y="183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 lIns="91439" tIns="45719" rIns="91439" bIns="45719"/>
              <a:lstStyle/>
              <a:p>
                <a:endParaRPr lang="en-US"/>
              </a:p>
            </p:txBody>
          </p:sp>
          <p:sp>
            <p:nvSpPr>
              <p:cNvPr id="19530" name="Freeform 13"/>
              <p:cNvSpPr>
                <a:spLocks/>
              </p:cNvSpPr>
              <p:nvPr/>
            </p:nvSpPr>
            <p:spPr bwMode="auto">
              <a:xfrm>
                <a:off x="3531" y="8514"/>
                <a:ext cx="1068" cy="180"/>
              </a:xfrm>
              <a:custGeom>
                <a:avLst/>
                <a:gdLst>
                  <a:gd name="T0" fmla="*/ 0 w 1068"/>
                  <a:gd name="T1" fmla="*/ 180 h 180"/>
                  <a:gd name="T2" fmla="*/ 363 w 1068"/>
                  <a:gd name="T3" fmla="*/ 0 h 180"/>
                  <a:gd name="T4" fmla="*/ 1068 w 1068"/>
                  <a:gd name="T5" fmla="*/ 6 h 180"/>
                  <a:gd name="T6" fmla="*/ 723 w 1068"/>
                  <a:gd name="T7" fmla="*/ 177 h 180"/>
                  <a:gd name="T8" fmla="*/ 0 w 1068"/>
                  <a:gd name="T9" fmla="*/ 180 h 1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68"/>
                  <a:gd name="T16" fmla="*/ 0 h 180"/>
                  <a:gd name="T17" fmla="*/ 1068 w 1068"/>
                  <a:gd name="T18" fmla="*/ 180 h 1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68" h="180">
                    <a:moveTo>
                      <a:pt x="0" y="180"/>
                    </a:moveTo>
                    <a:lnTo>
                      <a:pt x="363" y="0"/>
                    </a:lnTo>
                    <a:lnTo>
                      <a:pt x="1068" y="6"/>
                    </a:lnTo>
                    <a:lnTo>
                      <a:pt x="723" y="177"/>
                    </a:lnTo>
                    <a:lnTo>
                      <a:pt x="0" y="180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 lIns="91439" tIns="45719" rIns="91439" bIns="45719"/>
              <a:lstStyle/>
              <a:p>
                <a:endParaRPr lang="en-US"/>
              </a:p>
            </p:txBody>
          </p:sp>
          <p:sp>
            <p:nvSpPr>
              <p:cNvPr id="19531" name="Line 14"/>
              <p:cNvSpPr>
                <a:spLocks noChangeShapeType="1"/>
              </p:cNvSpPr>
              <p:nvPr/>
            </p:nvSpPr>
            <p:spPr bwMode="auto">
              <a:xfrm flipH="1">
                <a:off x="3526" y="8697"/>
                <a:ext cx="0" cy="20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32" name="Line 15"/>
              <p:cNvSpPr>
                <a:spLocks noChangeShapeType="1"/>
              </p:cNvSpPr>
              <p:nvPr/>
            </p:nvSpPr>
            <p:spPr bwMode="auto">
              <a:xfrm>
                <a:off x="3526" y="8697"/>
                <a:ext cx="72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33" name="Line 16"/>
              <p:cNvSpPr>
                <a:spLocks noChangeShapeType="1"/>
              </p:cNvSpPr>
              <p:nvPr/>
            </p:nvSpPr>
            <p:spPr bwMode="auto">
              <a:xfrm>
                <a:off x="4391" y="8878"/>
                <a:ext cx="3439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34" name="Line 17"/>
              <p:cNvSpPr>
                <a:spLocks noChangeShapeType="1"/>
              </p:cNvSpPr>
              <p:nvPr/>
            </p:nvSpPr>
            <p:spPr bwMode="auto">
              <a:xfrm flipV="1">
                <a:off x="3526" y="8516"/>
                <a:ext cx="362" cy="18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35" name="Line 18"/>
              <p:cNvSpPr>
                <a:spLocks noChangeShapeType="1"/>
              </p:cNvSpPr>
              <p:nvPr/>
            </p:nvSpPr>
            <p:spPr bwMode="auto">
              <a:xfrm flipV="1">
                <a:off x="4250" y="8516"/>
                <a:ext cx="362" cy="18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36" name="Line 19"/>
              <p:cNvSpPr>
                <a:spLocks noChangeShapeType="1"/>
              </p:cNvSpPr>
              <p:nvPr/>
            </p:nvSpPr>
            <p:spPr bwMode="auto">
              <a:xfrm>
                <a:off x="3888" y="8516"/>
                <a:ext cx="72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37" name="Line 20"/>
              <p:cNvSpPr>
                <a:spLocks noChangeShapeType="1"/>
              </p:cNvSpPr>
              <p:nvPr/>
            </p:nvSpPr>
            <p:spPr bwMode="auto">
              <a:xfrm flipV="1">
                <a:off x="4391" y="8697"/>
                <a:ext cx="362" cy="18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38" name="Line 21"/>
              <p:cNvSpPr>
                <a:spLocks noChangeShapeType="1"/>
              </p:cNvSpPr>
              <p:nvPr/>
            </p:nvSpPr>
            <p:spPr bwMode="auto">
              <a:xfrm>
                <a:off x="4753" y="8697"/>
                <a:ext cx="3439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39" name="Line 22"/>
              <p:cNvSpPr>
                <a:spLocks noChangeShapeType="1"/>
              </p:cNvSpPr>
              <p:nvPr/>
            </p:nvSpPr>
            <p:spPr bwMode="auto">
              <a:xfrm flipV="1">
                <a:off x="7830" y="8697"/>
                <a:ext cx="362" cy="18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40" name="Line 23"/>
              <p:cNvSpPr>
                <a:spLocks noChangeShapeType="1"/>
              </p:cNvSpPr>
              <p:nvPr/>
            </p:nvSpPr>
            <p:spPr bwMode="auto">
              <a:xfrm>
                <a:off x="3526" y="8906"/>
                <a:ext cx="430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41" name="Line 24"/>
              <p:cNvSpPr>
                <a:spLocks noChangeShapeType="1"/>
              </p:cNvSpPr>
              <p:nvPr/>
            </p:nvSpPr>
            <p:spPr bwMode="auto">
              <a:xfrm flipV="1">
                <a:off x="7830" y="8727"/>
                <a:ext cx="362" cy="18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42" name="Line 25"/>
              <p:cNvSpPr>
                <a:spLocks noChangeShapeType="1"/>
              </p:cNvSpPr>
              <p:nvPr/>
            </p:nvSpPr>
            <p:spPr bwMode="auto">
              <a:xfrm flipH="1">
                <a:off x="8193" y="8700"/>
                <a:ext cx="0" cy="2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43" name="Line 26"/>
              <p:cNvSpPr>
                <a:spLocks noChangeShapeType="1"/>
              </p:cNvSpPr>
              <p:nvPr/>
            </p:nvSpPr>
            <p:spPr bwMode="auto">
              <a:xfrm flipH="1">
                <a:off x="7833" y="8877"/>
                <a:ext cx="0" cy="2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44" name="Freeform 27"/>
              <p:cNvSpPr>
                <a:spLocks/>
              </p:cNvSpPr>
              <p:nvPr/>
            </p:nvSpPr>
            <p:spPr bwMode="auto">
              <a:xfrm>
                <a:off x="3879" y="8562"/>
                <a:ext cx="378" cy="71"/>
              </a:xfrm>
              <a:custGeom>
                <a:avLst/>
                <a:gdLst>
                  <a:gd name="T0" fmla="*/ 17 w 1020"/>
                  <a:gd name="T1" fmla="*/ 0 h 168"/>
                  <a:gd name="T2" fmla="*/ 0 w 1020"/>
                  <a:gd name="T3" fmla="*/ 13 h 168"/>
                  <a:gd name="T4" fmla="*/ 34 w 1020"/>
                  <a:gd name="T5" fmla="*/ 13 h 168"/>
                  <a:gd name="T6" fmla="*/ 52 w 1020"/>
                  <a:gd name="T7" fmla="*/ 0 h 168"/>
                  <a:gd name="T8" fmla="*/ 17 w 1020"/>
                  <a:gd name="T9" fmla="*/ 0 h 1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0"/>
                  <a:gd name="T16" fmla="*/ 0 h 168"/>
                  <a:gd name="T17" fmla="*/ 1020 w 1020"/>
                  <a:gd name="T18" fmla="*/ 168 h 1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0" h="168">
                    <a:moveTo>
                      <a:pt x="330" y="0"/>
                    </a:moveTo>
                    <a:lnTo>
                      <a:pt x="0" y="168"/>
                    </a:lnTo>
                    <a:lnTo>
                      <a:pt x="678" y="168"/>
                    </a:lnTo>
                    <a:lnTo>
                      <a:pt x="1020" y="0"/>
                    </a:lnTo>
                    <a:lnTo>
                      <a:pt x="33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1439" tIns="45719" rIns="91439" bIns="45719"/>
              <a:lstStyle/>
              <a:p>
                <a:endParaRPr lang="en-US"/>
              </a:p>
            </p:txBody>
          </p:sp>
          <p:sp>
            <p:nvSpPr>
              <p:cNvPr id="19545" name="Freeform 28"/>
              <p:cNvSpPr>
                <a:spLocks/>
              </p:cNvSpPr>
              <p:nvPr/>
            </p:nvSpPr>
            <p:spPr bwMode="auto">
              <a:xfrm>
                <a:off x="3888" y="8569"/>
                <a:ext cx="114" cy="62"/>
              </a:xfrm>
              <a:custGeom>
                <a:avLst/>
                <a:gdLst>
                  <a:gd name="T0" fmla="*/ 114 w 114"/>
                  <a:gd name="T1" fmla="*/ 0 h 62"/>
                  <a:gd name="T2" fmla="*/ 114 w 114"/>
                  <a:gd name="T3" fmla="*/ 62 h 62"/>
                  <a:gd name="T4" fmla="*/ 0 w 114"/>
                  <a:gd name="T5" fmla="*/ 62 h 62"/>
                  <a:gd name="T6" fmla="*/ 114 w 114"/>
                  <a:gd name="T7" fmla="*/ 0 h 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62"/>
                  <a:gd name="T14" fmla="*/ 114 w 114"/>
                  <a:gd name="T15" fmla="*/ 62 h 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62">
                    <a:moveTo>
                      <a:pt x="114" y="0"/>
                    </a:moveTo>
                    <a:lnTo>
                      <a:pt x="114" y="62"/>
                    </a:lnTo>
                    <a:lnTo>
                      <a:pt x="0" y="62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noFill/>
                <a:round/>
                <a:headEnd/>
                <a:tailEnd/>
              </a:ln>
            </p:spPr>
            <p:txBody>
              <a:bodyPr lIns="91439" tIns="45719" rIns="91439" bIns="45719"/>
              <a:lstStyle/>
              <a:p>
                <a:endParaRPr lang="en-US"/>
              </a:p>
            </p:txBody>
          </p:sp>
          <p:sp>
            <p:nvSpPr>
              <p:cNvPr id="19546" name="Line 29"/>
              <p:cNvSpPr>
                <a:spLocks noChangeShapeType="1"/>
              </p:cNvSpPr>
              <p:nvPr/>
            </p:nvSpPr>
            <p:spPr bwMode="auto">
              <a:xfrm flipH="1">
                <a:off x="4005" y="8565"/>
                <a:ext cx="0" cy="63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47" name="Freeform 30"/>
              <p:cNvSpPr>
                <a:spLocks/>
              </p:cNvSpPr>
              <p:nvPr/>
            </p:nvSpPr>
            <p:spPr bwMode="auto">
              <a:xfrm>
                <a:off x="4254" y="8520"/>
                <a:ext cx="489" cy="363"/>
              </a:xfrm>
              <a:custGeom>
                <a:avLst/>
                <a:gdLst>
                  <a:gd name="T0" fmla="*/ 0 w 489"/>
                  <a:gd name="T1" fmla="*/ 185 h 363"/>
                  <a:gd name="T2" fmla="*/ 147 w 489"/>
                  <a:gd name="T3" fmla="*/ 363 h 363"/>
                  <a:gd name="T4" fmla="*/ 489 w 489"/>
                  <a:gd name="T5" fmla="*/ 171 h 363"/>
                  <a:gd name="T6" fmla="*/ 356 w 489"/>
                  <a:gd name="T7" fmla="*/ 0 h 363"/>
                  <a:gd name="T8" fmla="*/ 0 w 489"/>
                  <a:gd name="T9" fmla="*/ 185 h 3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9"/>
                  <a:gd name="T16" fmla="*/ 0 h 363"/>
                  <a:gd name="T17" fmla="*/ 489 w 489"/>
                  <a:gd name="T18" fmla="*/ 363 h 3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9" h="363">
                    <a:moveTo>
                      <a:pt x="0" y="185"/>
                    </a:moveTo>
                    <a:lnTo>
                      <a:pt x="147" y="363"/>
                    </a:lnTo>
                    <a:lnTo>
                      <a:pt x="489" y="171"/>
                    </a:lnTo>
                    <a:lnTo>
                      <a:pt x="356" y="0"/>
                    </a:lnTo>
                    <a:lnTo>
                      <a:pt x="0" y="185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91439" tIns="45719" rIns="91439" bIns="45719"/>
              <a:lstStyle/>
              <a:p>
                <a:endParaRPr lang="en-US"/>
              </a:p>
            </p:txBody>
          </p:sp>
        </p:grpSp>
        <p:sp>
          <p:nvSpPr>
            <p:cNvPr id="19521" name="Line 43"/>
            <p:cNvSpPr>
              <a:spLocks noChangeShapeType="1"/>
            </p:cNvSpPr>
            <p:nvPr/>
          </p:nvSpPr>
          <p:spPr bwMode="auto">
            <a:xfrm rot="-5400000">
              <a:off x="1118" y="1372"/>
              <a:ext cx="0" cy="1315"/>
            </a:xfrm>
            <a:prstGeom prst="line">
              <a:avLst/>
            </a:prstGeom>
            <a:noFill/>
            <a:ln w="22225">
              <a:solidFill>
                <a:schemeClr val="accent2"/>
              </a:solidFill>
              <a:miter lim="800000"/>
              <a:headEnd type="stealth" w="lg" len="lg"/>
              <a:tailEnd type="stealth" w="lg" len="lg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9522" name="Rectangle 44"/>
            <p:cNvSpPr>
              <a:spLocks noChangeArrowheads="1"/>
            </p:cNvSpPr>
            <p:nvPr/>
          </p:nvSpPr>
          <p:spPr bwMode="auto">
            <a:xfrm>
              <a:off x="931" y="1876"/>
              <a:ext cx="483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9" tIns="45719" rIns="91439" bIns="45719"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folHlink"/>
                </a:buClr>
                <a:buSzPct val="55000"/>
                <a:buFont typeface="Wingdings" pitchFamily="2" charset="2"/>
                <a:buNone/>
              </a:pPr>
              <a:r>
                <a:rPr lang="en-GB" sz="1200">
                  <a:solidFill>
                    <a:srgbClr val="3333CC"/>
                  </a:solidFill>
                  <a:latin typeface="Calibri" pitchFamily="34" charset="0"/>
                  <a:ea typeface="ヒラギノ角ゴ ProN W3"/>
                  <a:cs typeface="ヒラギノ角ゴ ProN W3"/>
                </a:rPr>
                <a:t>34mm</a:t>
              </a:r>
            </a:p>
          </p:txBody>
        </p:sp>
        <p:sp>
          <p:nvSpPr>
            <p:cNvPr id="19523" name="Rectangle 45"/>
            <p:cNvSpPr>
              <a:spLocks noChangeArrowheads="1"/>
            </p:cNvSpPr>
            <p:nvPr/>
          </p:nvSpPr>
          <p:spPr bwMode="auto">
            <a:xfrm>
              <a:off x="1942" y="2351"/>
              <a:ext cx="483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9" tIns="45719" rIns="91439" bIns="45719"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folHlink"/>
                </a:buClr>
                <a:buSzPct val="55000"/>
                <a:buFont typeface="Wingdings" pitchFamily="2" charset="2"/>
                <a:buNone/>
              </a:pPr>
              <a:r>
                <a:rPr lang="en-GB" sz="1200">
                  <a:solidFill>
                    <a:srgbClr val="3333CC"/>
                  </a:solidFill>
                  <a:latin typeface="Calibri" pitchFamily="34" charset="0"/>
                  <a:ea typeface="ヒラギノ角ゴ ProN W3"/>
                  <a:cs typeface="ヒラギノ角ゴ ProN W3"/>
                </a:rPr>
                <a:t>500</a:t>
              </a:r>
              <a:r>
                <a:rPr lang="en-GB" sz="1200">
                  <a:solidFill>
                    <a:srgbClr val="3333CC"/>
                  </a:solidFill>
                  <a:latin typeface="Symbol" pitchFamily="18" charset="2"/>
                  <a:ea typeface="ヒラギノ角ゴ ProN W3"/>
                  <a:cs typeface="ヒラギノ角ゴ ProN W3"/>
                </a:rPr>
                <a:t>m</a:t>
              </a:r>
              <a:r>
                <a:rPr lang="en-GB" sz="1200">
                  <a:solidFill>
                    <a:srgbClr val="3333CC"/>
                  </a:solidFill>
                  <a:latin typeface="Calibri" pitchFamily="34" charset="0"/>
                  <a:ea typeface="ヒラギノ角ゴ ProN W3"/>
                  <a:cs typeface="ヒラギノ角ゴ ProN W3"/>
                </a:rPr>
                <a:t>m</a:t>
              </a:r>
            </a:p>
          </p:txBody>
        </p:sp>
        <p:sp>
          <p:nvSpPr>
            <p:cNvPr id="19524" name="Line 46"/>
            <p:cNvSpPr>
              <a:spLocks noChangeShapeType="1"/>
            </p:cNvSpPr>
            <p:nvPr/>
          </p:nvSpPr>
          <p:spPr bwMode="auto">
            <a:xfrm rot="5400000" flipH="1" flipV="1">
              <a:off x="2005" y="2249"/>
              <a:ext cx="141" cy="65"/>
            </a:xfrm>
            <a:prstGeom prst="line">
              <a:avLst/>
            </a:prstGeom>
            <a:noFill/>
            <a:ln w="22225">
              <a:solidFill>
                <a:schemeClr val="accent2"/>
              </a:solidFill>
              <a:miter lim="800000"/>
              <a:headEnd/>
              <a:tailEnd type="stealth" w="lg" len="lg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9525" name="Rectangle 47"/>
            <p:cNvSpPr>
              <a:spLocks noChangeArrowheads="1"/>
            </p:cNvSpPr>
            <p:nvPr/>
          </p:nvSpPr>
          <p:spPr bwMode="auto">
            <a:xfrm>
              <a:off x="273" y="2310"/>
              <a:ext cx="48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9" tIns="45719" rIns="91439" bIns="45719">
              <a:spAutoFit/>
            </a:bodyPr>
            <a:lstStyle/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chemeClr val="folHlink"/>
                </a:buClr>
                <a:buSzPct val="55000"/>
                <a:buFont typeface="Wingdings" pitchFamily="2" charset="2"/>
                <a:buNone/>
              </a:pPr>
              <a:r>
                <a:rPr lang="en-GB" sz="1200">
                  <a:solidFill>
                    <a:srgbClr val="3333CC"/>
                  </a:solidFill>
                  <a:latin typeface="Calibri" pitchFamily="34" charset="0"/>
                  <a:ea typeface="ヒラギノ角ゴ ProN W3"/>
                  <a:cs typeface="ヒラギノ角ゴ ProN W3"/>
                </a:rPr>
                <a:t>50</a:t>
              </a:r>
              <a:r>
                <a:rPr lang="en-GB" sz="1200">
                  <a:solidFill>
                    <a:srgbClr val="3333CC"/>
                  </a:solidFill>
                  <a:latin typeface="Symbol" pitchFamily="18" charset="2"/>
                  <a:ea typeface="ヒラギノ角ゴ ProN W3"/>
                  <a:cs typeface="ヒラギノ角ゴ ProN W3"/>
                </a:rPr>
                <a:t>m</a:t>
              </a:r>
              <a:r>
                <a:rPr lang="en-GB" sz="1200">
                  <a:solidFill>
                    <a:srgbClr val="3333CC"/>
                  </a:solidFill>
                  <a:latin typeface="Calibri" pitchFamily="34" charset="0"/>
                  <a:ea typeface="ヒラギノ角ゴ ProN W3"/>
                  <a:cs typeface="ヒラギノ角ゴ ProN W3"/>
                </a:rPr>
                <a:t>m thick</a:t>
              </a:r>
            </a:p>
          </p:txBody>
        </p:sp>
        <p:sp>
          <p:nvSpPr>
            <p:cNvPr id="19526" name="Rectangle 40"/>
            <p:cNvSpPr>
              <a:spLocks noChangeArrowheads="1"/>
            </p:cNvSpPr>
            <p:nvPr/>
          </p:nvSpPr>
          <p:spPr bwMode="auto">
            <a:xfrm>
              <a:off x="926" y="2334"/>
              <a:ext cx="78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9" tIns="45719" rIns="91439" bIns="45719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chemeClr val="folHlink"/>
                </a:buClr>
                <a:buSzPct val="55000"/>
                <a:buFont typeface="Wingdings" pitchFamily="2" charset="2"/>
                <a:buNone/>
              </a:pPr>
              <a:r>
                <a:rPr lang="en-GB" sz="1200">
                  <a:solidFill>
                    <a:srgbClr val="3333CC"/>
                  </a:solidFill>
                  <a:latin typeface="Calibri" pitchFamily="34" charset="0"/>
                  <a:ea typeface="ヒラギノ角ゴ ProN W3"/>
                  <a:cs typeface="ヒラギノ角ゴ ProN W3"/>
                </a:rPr>
                <a:t>Coating applied here</a:t>
              </a:r>
            </a:p>
          </p:txBody>
        </p:sp>
        <p:sp>
          <p:nvSpPr>
            <p:cNvPr id="19527" name="Line 46"/>
            <p:cNvSpPr>
              <a:spLocks noChangeShapeType="1"/>
            </p:cNvSpPr>
            <p:nvPr/>
          </p:nvSpPr>
          <p:spPr bwMode="auto">
            <a:xfrm rot="5400000" flipH="1" flipV="1">
              <a:off x="407" y="2223"/>
              <a:ext cx="141" cy="64"/>
            </a:xfrm>
            <a:prstGeom prst="line">
              <a:avLst/>
            </a:prstGeom>
            <a:noFill/>
            <a:ln w="22225">
              <a:solidFill>
                <a:schemeClr val="accent2"/>
              </a:solidFill>
              <a:miter lim="800000"/>
              <a:headEnd/>
              <a:tailEnd type="stealth" w="lg" len="lg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9528" name="Line 46"/>
            <p:cNvSpPr>
              <a:spLocks noChangeShapeType="1"/>
            </p:cNvSpPr>
            <p:nvPr/>
          </p:nvSpPr>
          <p:spPr bwMode="auto">
            <a:xfrm rot="5400000" flipH="1" flipV="1">
              <a:off x="1264" y="2257"/>
              <a:ext cx="141" cy="64"/>
            </a:xfrm>
            <a:prstGeom prst="line">
              <a:avLst/>
            </a:prstGeom>
            <a:noFill/>
            <a:ln w="22225">
              <a:solidFill>
                <a:schemeClr val="accent2"/>
              </a:solidFill>
              <a:miter lim="800000"/>
              <a:headEnd/>
              <a:tailEnd type="stealth" w="lg" len="lg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9514" name="Text Box 53"/>
          <p:cNvSpPr txBox="1">
            <a:spLocks noChangeArrowheads="1"/>
          </p:cNvSpPr>
          <p:nvPr/>
        </p:nvSpPr>
        <p:spPr bwMode="auto">
          <a:xfrm>
            <a:off x="250825" y="5157788"/>
            <a:ext cx="27209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algn="ctr"/>
            <a:r>
              <a:rPr lang="en-GB" sz="1600">
                <a:latin typeface="Calibri" pitchFamily="34" charset="0"/>
                <a:ea typeface="ヒラギノ角ゴ ProN W3"/>
                <a:cs typeface="ヒラギノ角ゴ ProN W3"/>
              </a:rPr>
              <a:t>coated cantilever in clamp within cryostat</a:t>
            </a:r>
          </a:p>
        </p:txBody>
      </p:sp>
      <p:sp>
        <p:nvSpPr>
          <p:cNvPr id="19515" name="Text Box 54"/>
          <p:cNvSpPr txBox="1">
            <a:spLocks noChangeArrowheads="1"/>
          </p:cNvSpPr>
          <p:nvPr/>
        </p:nvSpPr>
        <p:spPr bwMode="auto">
          <a:xfrm>
            <a:off x="2843213" y="5661025"/>
            <a:ext cx="27209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algn="ctr"/>
            <a:r>
              <a:rPr lang="en-GB" sz="1600">
                <a:latin typeface="Calibri" pitchFamily="34" charset="0"/>
                <a:ea typeface="ヒラギノ角ゴ ProN W3"/>
                <a:cs typeface="ヒラギノ角ゴ ProN W3"/>
              </a:rPr>
              <a:t>bending modes excited via eletrostatic drive</a:t>
            </a:r>
          </a:p>
        </p:txBody>
      </p:sp>
      <p:pic>
        <p:nvPicPr>
          <p:cNvPr id="19516" name="Picture 5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27763" y="3644900"/>
            <a:ext cx="2652712" cy="438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555625"/>
          </a:xfrm>
        </p:spPr>
        <p:txBody>
          <a:bodyPr/>
          <a:lstStyle/>
          <a:p>
            <a:r>
              <a:rPr lang="en-GB" smtClean="0"/>
              <a:t>Measuring coating loss - 2</a:t>
            </a:r>
          </a:p>
        </p:txBody>
      </p:sp>
      <p:sp>
        <p:nvSpPr>
          <p:cNvPr id="20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268413"/>
            <a:ext cx="3313112" cy="4827587"/>
          </a:xfrm>
        </p:spPr>
        <p:txBody>
          <a:bodyPr/>
          <a:lstStyle/>
          <a:p>
            <a:r>
              <a:rPr lang="en-GB" sz="1900" smtClean="0"/>
              <a:t>Loss of coating layer calculated from difference in loss of a coated and un-coated cantilever</a:t>
            </a:r>
          </a:p>
          <a:p>
            <a:endParaRPr lang="en-GB" sz="1900" smtClean="0"/>
          </a:p>
          <a:p>
            <a:endParaRPr lang="en-GB" sz="1900" smtClean="0"/>
          </a:p>
          <a:p>
            <a:r>
              <a:rPr lang="en-GB" sz="1900" smtClean="0"/>
              <a:t>Scaling factor accounts for fraction of total elastic energy stored in the coating</a:t>
            </a:r>
          </a:p>
          <a:p>
            <a:endParaRPr lang="en-GB" sz="1900" smtClean="0"/>
          </a:p>
          <a:p>
            <a:pPr>
              <a:buFontTx/>
              <a:buNone/>
            </a:pPr>
            <a:endParaRPr lang="en-GB" sz="1900" smtClean="0"/>
          </a:p>
          <a:p>
            <a:endParaRPr lang="en-GB" sz="1900" smtClean="0"/>
          </a:p>
          <a:p>
            <a:pPr>
              <a:buFontTx/>
              <a:buNone/>
            </a:pPr>
            <a:endParaRPr lang="en-GB" smtClean="0"/>
          </a:p>
        </p:txBody>
      </p:sp>
      <p:pic>
        <p:nvPicPr>
          <p:cNvPr id="20532" name="Picture 4" descr="coated_uncoated_coating_loss"/>
          <p:cNvPicPr>
            <a:picLocks noChangeAspect="1" noChangeArrowheads="1"/>
          </p:cNvPicPr>
          <p:nvPr/>
        </p:nvPicPr>
        <p:blipFill>
          <a:blip r:embed="rId3"/>
          <a:srcRect t="4501" r="2344"/>
          <a:stretch>
            <a:fillRect/>
          </a:stretch>
        </p:blipFill>
        <p:spPr bwMode="auto">
          <a:xfrm>
            <a:off x="3635375" y="620713"/>
            <a:ext cx="5314950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29" name="Object 49"/>
          <p:cNvGraphicFramePr>
            <a:graphicFrameLocks noChangeAspect="1"/>
          </p:cNvGraphicFramePr>
          <p:nvPr/>
        </p:nvGraphicFramePr>
        <p:xfrm>
          <a:off x="4284663" y="5805488"/>
          <a:ext cx="4449762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5" name="Equation" r:id="rId4" imgW="2552700" imgH="444500" progId="Equation.3">
                  <p:embed/>
                </p:oleObj>
              </mc:Choice>
              <mc:Fallback>
                <p:oleObj name="Equation" r:id="rId4" imgW="2552700" imgH="444500" progId="Equation.3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5805488"/>
                        <a:ext cx="4449762" cy="774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3" name="Rectangle 6"/>
          <p:cNvSpPr>
            <a:spLocks noChangeArrowheads="1"/>
          </p:cNvSpPr>
          <p:nvPr/>
        </p:nvSpPr>
        <p:spPr bwMode="auto">
          <a:xfrm>
            <a:off x="3779838" y="5013325"/>
            <a:ext cx="53641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/>
          <a:lstStyle/>
          <a:p>
            <a:pPr eaLnBrk="0" hangingPunct="0">
              <a:spcBef>
                <a:spcPct val="20000"/>
              </a:spcBef>
            </a:pPr>
            <a:r>
              <a:rPr lang="en-GB" sz="1200">
                <a:latin typeface="Verdana" pitchFamily="34" charset="0"/>
              </a:rPr>
              <a:t>Loss of (a) uncoated silicon cantilever with thermal oxide layer, </a:t>
            </a:r>
            <a:r>
              <a:rPr lang="en-GB" sz="1200">
                <a:solidFill>
                  <a:srgbClr val="FF0000"/>
                </a:solidFill>
                <a:latin typeface="Verdana" pitchFamily="34" charset="0"/>
              </a:rPr>
              <a:t>(b)</a:t>
            </a:r>
            <a:r>
              <a:rPr lang="en-GB" sz="1200">
                <a:latin typeface="Verdana" pitchFamily="34" charset="0"/>
              </a:rPr>
              <a:t> cantilever coated with 500 nm of TiO</a:t>
            </a:r>
            <a:r>
              <a:rPr lang="en-GB" sz="1200" baseline="-25000">
                <a:latin typeface="Verdana" pitchFamily="34" charset="0"/>
              </a:rPr>
              <a:t>2</a:t>
            </a:r>
            <a:r>
              <a:rPr lang="en-GB" sz="1200">
                <a:latin typeface="Verdana" pitchFamily="34" charset="0"/>
              </a:rPr>
              <a:t>-doped Ta</a:t>
            </a:r>
            <a:r>
              <a:rPr lang="en-GB" sz="1200" baseline="-25000">
                <a:latin typeface="Verdana" pitchFamily="34" charset="0"/>
              </a:rPr>
              <a:t>2</a:t>
            </a:r>
            <a:r>
              <a:rPr lang="en-GB" sz="1200">
                <a:latin typeface="Verdana" pitchFamily="34" charset="0"/>
              </a:rPr>
              <a:t>O</a:t>
            </a:r>
            <a:r>
              <a:rPr lang="en-GB" sz="1200" baseline="-25000">
                <a:latin typeface="Verdana" pitchFamily="34" charset="0"/>
              </a:rPr>
              <a:t>5</a:t>
            </a:r>
            <a:r>
              <a:rPr lang="en-GB" sz="1200">
                <a:latin typeface="Verdana" pitchFamily="34" charset="0"/>
              </a:rPr>
              <a:t> (14.5% Ti) and </a:t>
            </a:r>
            <a:r>
              <a:rPr lang="en-GB" sz="1200">
                <a:solidFill>
                  <a:schemeClr val="accent2"/>
                </a:solidFill>
                <a:latin typeface="Verdana" pitchFamily="34" charset="0"/>
              </a:rPr>
              <a:t>(c)</a:t>
            </a:r>
            <a:r>
              <a:rPr lang="en-GB" sz="1200">
                <a:latin typeface="Verdana" pitchFamily="34" charset="0"/>
              </a:rPr>
              <a:t> the calculated loss of the coating layer</a:t>
            </a:r>
            <a:endParaRPr lang="en-US" sz="1200">
              <a:latin typeface="Verdana" pitchFamily="34" charset="0"/>
            </a:endParaRPr>
          </a:p>
        </p:txBody>
      </p:sp>
      <p:sp>
        <p:nvSpPr>
          <p:cNvPr id="20534" name="Rectangle 7"/>
          <p:cNvSpPr>
            <a:spLocks noChangeArrowheads="1"/>
          </p:cNvSpPr>
          <p:nvPr/>
        </p:nvSpPr>
        <p:spPr bwMode="auto">
          <a:xfrm>
            <a:off x="7885113" y="3284538"/>
            <a:ext cx="5032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(a)</a:t>
            </a:r>
          </a:p>
        </p:txBody>
      </p:sp>
      <p:sp>
        <p:nvSpPr>
          <p:cNvPr id="20535" name="Text Box 8"/>
          <p:cNvSpPr txBox="1">
            <a:spLocks noChangeArrowheads="1"/>
          </p:cNvSpPr>
          <p:nvPr/>
        </p:nvSpPr>
        <p:spPr bwMode="auto">
          <a:xfrm>
            <a:off x="7092950" y="2349500"/>
            <a:ext cx="625475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pPr marL="381000" indent="-381000" defTabSz="10160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200">
                <a:solidFill>
                  <a:srgbClr val="FF0000"/>
                </a:solidFill>
                <a:latin typeface="Times New Roman" pitchFamily="18" charset="0"/>
                <a:ea typeface="ヒラギノ角ゴ ProN W3"/>
                <a:cs typeface="ヒラギノ角ゴ ProN W3"/>
              </a:rPr>
              <a:t>(b)</a:t>
            </a:r>
            <a:endParaRPr lang="en-US" sz="2200">
              <a:solidFill>
                <a:srgbClr val="FF0000"/>
              </a:solidFill>
              <a:latin typeface="Times New Roman" pitchFamily="18" charset="0"/>
              <a:ea typeface="ヒラギノ角ゴ ProN W3"/>
              <a:cs typeface="ヒラギノ角ゴ ProN W3"/>
            </a:endParaRPr>
          </a:p>
        </p:txBody>
      </p:sp>
      <p:sp>
        <p:nvSpPr>
          <p:cNvPr id="20536" name="Text Box 9"/>
          <p:cNvSpPr txBox="1">
            <a:spLocks noChangeArrowheads="1"/>
          </p:cNvSpPr>
          <p:nvPr/>
        </p:nvSpPr>
        <p:spPr bwMode="auto">
          <a:xfrm>
            <a:off x="4932363" y="1125538"/>
            <a:ext cx="625475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pPr marL="381000" indent="-381000" defTabSz="10160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200">
                <a:solidFill>
                  <a:srgbClr val="3333CC"/>
                </a:solidFill>
                <a:latin typeface="Times New Roman" pitchFamily="18" charset="0"/>
                <a:ea typeface="ヒラギノ角ゴ ProN W3"/>
                <a:cs typeface="ヒラギノ角ゴ ProN W3"/>
              </a:rPr>
              <a:t>(c)</a:t>
            </a:r>
            <a:endParaRPr lang="en-US" sz="2200">
              <a:solidFill>
                <a:srgbClr val="3333CC"/>
              </a:solidFill>
              <a:latin typeface="Times New Roman" pitchFamily="18" charset="0"/>
              <a:ea typeface="ヒラギノ角ゴ ProN W3"/>
              <a:cs typeface="ヒラギノ角ゴ ProN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555625"/>
          </a:xfrm>
        </p:spPr>
        <p:txBody>
          <a:bodyPr/>
          <a:lstStyle/>
          <a:p>
            <a:r>
              <a:rPr lang="en-GB" smtClean="0"/>
              <a:t>Loss peak analysis - tantala</a:t>
            </a:r>
          </a:p>
        </p:txBody>
      </p:sp>
      <p:sp>
        <p:nvSpPr>
          <p:cNvPr id="2169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0825" y="688975"/>
            <a:ext cx="8580438" cy="4827588"/>
          </a:xfrm>
        </p:spPr>
        <p:txBody>
          <a:bodyPr/>
          <a:lstStyle/>
          <a:p>
            <a:endParaRPr lang="en-GB" sz="1800" smtClean="0"/>
          </a:p>
          <a:p>
            <a:r>
              <a:rPr lang="en-GB" sz="1800" smtClean="0"/>
              <a:t>Debye-like mechanical loss peaks</a:t>
            </a:r>
          </a:p>
          <a:p>
            <a:endParaRPr lang="en-GB" sz="1800" smtClean="0"/>
          </a:p>
          <a:p>
            <a:endParaRPr lang="en-GB" sz="1800" smtClean="0"/>
          </a:p>
          <a:p>
            <a:endParaRPr lang="en-GB" sz="1800" smtClean="0"/>
          </a:p>
          <a:p>
            <a:endParaRPr lang="en-GB" sz="1800" smtClean="0"/>
          </a:p>
          <a:p>
            <a:endParaRPr lang="en-GB" sz="1800" smtClean="0"/>
          </a:p>
          <a:p>
            <a:endParaRPr lang="en-GB" sz="1800" smtClean="0"/>
          </a:p>
          <a:p>
            <a:endParaRPr lang="en-GB" sz="1800" smtClean="0"/>
          </a:p>
          <a:p>
            <a:r>
              <a:rPr lang="en-GB" sz="1800" smtClean="0"/>
              <a:t>thermally activated process</a:t>
            </a:r>
          </a:p>
        </p:txBody>
      </p:sp>
      <p:graphicFrame>
        <p:nvGraphicFramePr>
          <p:cNvPr id="21694" name="Object 190"/>
          <p:cNvGraphicFramePr>
            <a:graphicFrameLocks noChangeAspect="1"/>
          </p:cNvGraphicFramePr>
          <p:nvPr/>
        </p:nvGraphicFramePr>
        <p:xfrm>
          <a:off x="1187450" y="1628775"/>
          <a:ext cx="227012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8" name="Formel" r:id="rId3" imgW="1129810" imgH="431613" progId="Equation.3">
                  <p:embed/>
                </p:oleObj>
              </mc:Choice>
              <mc:Fallback>
                <p:oleObj name="Formel" r:id="rId3" imgW="1129810" imgH="431613" progId="Equation.3">
                  <p:embed/>
                  <p:pic>
                    <p:nvPicPr>
                      <p:cNvPr id="0" name="Picture 1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1628775"/>
                        <a:ext cx="2270125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695" name="Object 191"/>
          <p:cNvGraphicFramePr>
            <a:graphicFrameLocks noChangeAspect="1"/>
          </p:cNvGraphicFramePr>
          <p:nvPr/>
        </p:nvGraphicFramePr>
        <p:xfrm>
          <a:off x="1476375" y="4221163"/>
          <a:ext cx="1706563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9" name="Formel" r:id="rId5" imgW="647700" imgH="381000" progId="Equation.3">
                  <p:embed/>
                </p:oleObj>
              </mc:Choice>
              <mc:Fallback>
                <p:oleObj name="Formel" r:id="rId5" imgW="647700" imgH="381000" progId="Equation.3">
                  <p:embed/>
                  <p:pic>
                    <p:nvPicPr>
                      <p:cNvPr id="0" name="Picture 1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4221163"/>
                        <a:ext cx="1706563" cy="1008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700" name="Text Box 6"/>
          <p:cNvSpPr txBox="1">
            <a:spLocks noChangeArrowheads="1"/>
          </p:cNvSpPr>
          <p:nvPr/>
        </p:nvSpPr>
        <p:spPr bwMode="auto">
          <a:xfrm>
            <a:off x="1116013" y="2708275"/>
            <a:ext cx="256222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Symbol" pitchFamily="18" charset="2"/>
              <a:buNone/>
            </a:pPr>
            <a:r>
              <a:rPr lang="en-GB" sz="1600">
                <a:latin typeface="Verdana" pitchFamily="34" charset="0"/>
                <a:sym typeface="Symbol" pitchFamily="18" charset="2"/>
              </a:rPr>
              <a:t> … r</a:t>
            </a:r>
            <a:r>
              <a:rPr lang="en-GB" sz="1600">
                <a:latin typeface="Verdana" pitchFamily="34" charset="0"/>
              </a:rPr>
              <a:t>elaxation strength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Symbol" pitchFamily="18" charset="2"/>
              <a:buNone/>
            </a:pPr>
            <a:r>
              <a:rPr lang="en-GB" sz="1600">
                <a:latin typeface="Verdana" pitchFamily="34" charset="0"/>
                <a:sym typeface="Symbol" pitchFamily="18" charset="2"/>
              </a:rPr>
              <a:t> … </a:t>
            </a:r>
            <a:r>
              <a:rPr lang="en-GB" sz="1600">
                <a:latin typeface="Verdana" pitchFamily="34" charset="0"/>
              </a:rPr>
              <a:t>relaxation time</a:t>
            </a:r>
          </a:p>
        </p:txBody>
      </p:sp>
      <p:sp>
        <p:nvSpPr>
          <p:cNvPr id="21701" name="Text Box 7"/>
          <p:cNvSpPr txBox="1">
            <a:spLocks noChangeArrowheads="1"/>
          </p:cNvSpPr>
          <p:nvPr/>
        </p:nvSpPr>
        <p:spPr bwMode="auto">
          <a:xfrm>
            <a:off x="1258888" y="5373688"/>
            <a:ext cx="2633662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Symbol" pitchFamily="18" charset="2"/>
              <a:buNone/>
            </a:pPr>
            <a:r>
              <a:rPr lang="en-GB" sz="1600">
                <a:latin typeface="Verdana" pitchFamily="34" charset="0"/>
                <a:sym typeface="Symbol" pitchFamily="18" charset="2"/>
              </a:rPr>
              <a:t>E</a:t>
            </a:r>
            <a:r>
              <a:rPr lang="en-GB" sz="1600" baseline="-25000">
                <a:latin typeface="Verdana" pitchFamily="34" charset="0"/>
                <a:sym typeface="Symbol" pitchFamily="18" charset="2"/>
              </a:rPr>
              <a:t>A</a:t>
            </a:r>
            <a:r>
              <a:rPr lang="en-GB" sz="1600">
                <a:latin typeface="Verdana" pitchFamily="34" charset="0"/>
                <a:sym typeface="Symbol" pitchFamily="18" charset="2"/>
              </a:rPr>
              <a:t> … activation energy</a:t>
            </a:r>
            <a:endParaRPr lang="en-GB" sz="1600"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Symbol" pitchFamily="18" charset="2"/>
              <a:buNone/>
            </a:pPr>
            <a:r>
              <a:rPr lang="en-GB" sz="1600">
                <a:latin typeface="Verdana" pitchFamily="34" charset="0"/>
                <a:sym typeface="Symbol" pitchFamily="18" charset="2"/>
              </a:rPr>
              <a:t></a:t>
            </a:r>
            <a:r>
              <a:rPr lang="en-GB" sz="1600" baseline="-25000">
                <a:latin typeface="Verdana" pitchFamily="34" charset="0"/>
                <a:sym typeface="Symbol" pitchFamily="18" charset="2"/>
              </a:rPr>
              <a:t>0</a:t>
            </a:r>
            <a:r>
              <a:rPr lang="en-GB" sz="1600">
                <a:latin typeface="Verdana" pitchFamily="34" charset="0"/>
                <a:sym typeface="Symbol" pitchFamily="18" charset="2"/>
              </a:rPr>
              <a:t> … </a:t>
            </a:r>
            <a:r>
              <a:rPr lang="en-GB" sz="1600">
                <a:latin typeface="Verdana" pitchFamily="34" charset="0"/>
              </a:rPr>
              <a:t>relaxation constant</a:t>
            </a:r>
          </a:p>
        </p:txBody>
      </p:sp>
      <p:sp>
        <p:nvSpPr>
          <p:cNvPr id="21702" name="Text Box 11"/>
          <p:cNvSpPr txBox="1">
            <a:spLocks noChangeArrowheads="1"/>
          </p:cNvSpPr>
          <p:nvPr/>
        </p:nvSpPr>
        <p:spPr bwMode="auto">
          <a:xfrm>
            <a:off x="5580063" y="6165850"/>
            <a:ext cx="243522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1400">
                <a:latin typeface="Verdana" pitchFamily="34" charset="0"/>
              </a:rPr>
              <a:t>double well potential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1400">
                <a:latin typeface="Verdana" pitchFamily="34" charset="0"/>
              </a:rPr>
              <a:t>without external stresses</a:t>
            </a:r>
          </a:p>
        </p:txBody>
      </p:sp>
      <p:grpSp>
        <p:nvGrpSpPr>
          <p:cNvPr id="21703" name="Group 12"/>
          <p:cNvGrpSpPr>
            <a:grpSpLocks/>
          </p:cNvGrpSpPr>
          <p:nvPr/>
        </p:nvGrpSpPr>
        <p:grpSpPr bwMode="auto">
          <a:xfrm>
            <a:off x="5724525" y="3860800"/>
            <a:ext cx="2541588" cy="2257425"/>
            <a:chOff x="793" y="2369"/>
            <a:chExt cx="1601" cy="1422"/>
          </a:xfrm>
        </p:grpSpPr>
        <p:graphicFrame>
          <p:nvGraphicFramePr>
            <p:cNvPr id="21696" name="Object 192"/>
            <p:cNvGraphicFramePr>
              <a:graphicFrameLocks noChangeAspect="1"/>
            </p:cNvGraphicFramePr>
            <p:nvPr/>
          </p:nvGraphicFramePr>
          <p:xfrm>
            <a:off x="793" y="2369"/>
            <a:ext cx="1389" cy="14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20" name="CorelDRAW" r:id="rId7" imgW="2895600" imgH="2962656" progId="">
                    <p:embed/>
                  </p:oleObj>
                </mc:Choice>
                <mc:Fallback>
                  <p:oleObj name="CorelDRAW" r:id="rId7" imgW="2895600" imgH="2962656" progId="">
                    <p:embed/>
                    <p:pic>
                      <p:nvPicPr>
                        <p:cNvPr id="0" name="Picture 19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3" y="2369"/>
                          <a:ext cx="1389" cy="14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697" name="Object 193"/>
            <p:cNvGraphicFramePr>
              <a:graphicFrameLocks noChangeAspect="1"/>
            </p:cNvGraphicFramePr>
            <p:nvPr/>
          </p:nvGraphicFramePr>
          <p:xfrm>
            <a:off x="1882" y="2793"/>
            <a:ext cx="512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21" name="Formel" r:id="rId9" imgW="380670" imgH="177646" progId="">
                    <p:embed/>
                  </p:oleObj>
                </mc:Choice>
                <mc:Fallback>
                  <p:oleObj name="Formel" r:id="rId9" imgW="380670" imgH="177646" progId="">
                    <p:embed/>
                    <p:pic>
                      <p:nvPicPr>
                        <p:cNvPr id="0" name="Picture 19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2" y="2793"/>
                          <a:ext cx="512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1704" name="Picture 16" descr="peak_fit_newest_talk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19700" y="1052513"/>
            <a:ext cx="33115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705" name="Line 22"/>
          <p:cNvSpPr>
            <a:spLocks noChangeShapeType="1"/>
          </p:cNvSpPr>
          <p:nvPr/>
        </p:nvSpPr>
        <p:spPr bwMode="auto">
          <a:xfrm flipV="1">
            <a:off x="6877050" y="1700213"/>
            <a:ext cx="746125" cy="69691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925" y="115888"/>
            <a:ext cx="6488113" cy="485775"/>
          </a:xfrm>
        </p:spPr>
        <p:txBody>
          <a:bodyPr/>
          <a:lstStyle/>
          <a:p>
            <a:r>
              <a:rPr lang="en-US" sz="1800" smtClean="0"/>
              <a:t>Loss mechanism parameters – Arrhenius plot</a:t>
            </a:r>
          </a:p>
        </p:txBody>
      </p:sp>
      <p:sp>
        <p:nvSpPr>
          <p:cNvPr id="83970" name="Rectangle 1027"/>
          <p:cNvSpPr>
            <a:spLocks noChangeArrowheads="1"/>
          </p:cNvSpPr>
          <p:nvPr/>
        </p:nvSpPr>
        <p:spPr bwMode="auto">
          <a:xfrm>
            <a:off x="4932363" y="3357563"/>
            <a:ext cx="4211637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/>
          <a:lstStyle/>
          <a:p>
            <a:pPr marL="355600" indent="-355600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GB" sz="1600">
                <a:latin typeface="Verdana" pitchFamily="34" charset="0"/>
                <a:cs typeface="Times New Roman" pitchFamily="18" charset="0"/>
              </a:rPr>
              <a:t>Activation energy</a:t>
            </a:r>
          </a:p>
          <a:p>
            <a:pPr marL="820738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GB" sz="1500">
                <a:latin typeface="Verdana" pitchFamily="34" charset="0"/>
                <a:cs typeface="Times New Roman" pitchFamily="18" charset="0"/>
              </a:rPr>
              <a:t> (40 ± 3) meV for TiO</a:t>
            </a:r>
            <a:r>
              <a:rPr lang="en-GB" sz="1500" baseline="-25000">
                <a:latin typeface="Verdana" pitchFamily="34" charset="0"/>
                <a:cs typeface="Times New Roman" pitchFamily="18" charset="0"/>
              </a:rPr>
              <a:t>2</a:t>
            </a:r>
            <a:r>
              <a:rPr lang="en-GB" sz="1500">
                <a:latin typeface="Verdana" pitchFamily="34" charset="0"/>
                <a:cs typeface="Times New Roman" pitchFamily="18" charset="0"/>
              </a:rPr>
              <a:t> doped Ta</a:t>
            </a:r>
            <a:r>
              <a:rPr lang="en-GB" sz="1500" baseline="-25000">
                <a:latin typeface="Verdana" pitchFamily="34" charset="0"/>
                <a:cs typeface="Times New Roman" pitchFamily="18" charset="0"/>
              </a:rPr>
              <a:t>2</a:t>
            </a:r>
            <a:r>
              <a:rPr lang="en-GB" sz="1500">
                <a:latin typeface="Verdana" pitchFamily="34" charset="0"/>
                <a:cs typeface="Times New Roman" pitchFamily="18" charset="0"/>
              </a:rPr>
              <a:t>O</a:t>
            </a:r>
            <a:r>
              <a:rPr lang="en-GB" sz="1500" baseline="-25000">
                <a:latin typeface="Verdana" pitchFamily="34" charset="0"/>
                <a:cs typeface="Times New Roman" pitchFamily="18" charset="0"/>
              </a:rPr>
              <a:t>5</a:t>
            </a:r>
            <a:endParaRPr lang="en-GB" sz="1500">
              <a:latin typeface="Verdana" pitchFamily="34" charset="0"/>
              <a:cs typeface="Times New Roman" pitchFamily="18" charset="0"/>
            </a:endParaRPr>
          </a:p>
          <a:p>
            <a:pPr marL="820738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GB" sz="1500">
                <a:latin typeface="Verdana" pitchFamily="34" charset="0"/>
                <a:cs typeface="Times New Roman" pitchFamily="18" charset="0"/>
              </a:rPr>
              <a:t> (29 ± 2) meV for undoped Ta</a:t>
            </a:r>
            <a:r>
              <a:rPr lang="en-GB" sz="1500" baseline="-25000">
                <a:latin typeface="Verdana" pitchFamily="34" charset="0"/>
                <a:cs typeface="Times New Roman" pitchFamily="18" charset="0"/>
              </a:rPr>
              <a:t>2</a:t>
            </a:r>
            <a:r>
              <a:rPr lang="en-GB" sz="1500">
                <a:latin typeface="Verdana" pitchFamily="34" charset="0"/>
                <a:cs typeface="Times New Roman" pitchFamily="18" charset="0"/>
              </a:rPr>
              <a:t>O</a:t>
            </a:r>
            <a:r>
              <a:rPr lang="en-GB" sz="1500" baseline="-25000">
                <a:latin typeface="Verdana" pitchFamily="34" charset="0"/>
                <a:cs typeface="Times New Roman" pitchFamily="18" charset="0"/>
              </a:rPr>
              <a:t>5</a:t>
            </a:r>
            <a:endParaRPr lang="en-GB" sz="1500">
              <a:latin typeface="Verdana" pitchFamily="34" charset="0"/>
              <a:cs typeface="Times New Roman" pitchFamily="18" charset="0"/>
            </a:endParaRPr>
          </a:p>
          <a:p>
            <a:pPr marL="355600" indent="-355600" eaLnBrk="0" hangingPunct="0">
              <a:spcBef>
                <a:spcPct val="20000"/>
              </a:spcBef>
              <a:buFontTx/>
              <a:buChar char="•"/>
            </a:pPr>
            <a:endParaRPr lang="en-GB" sz="1500">
              <a:latin typeface="Verdana" pitchFamily="34" charset="0"/>
              <a:cs typeface="Times New Roman" pitchFamily="18" charset="0"/>
            </a:endParaRPr>
          </a:p>
          <a:p>
            <a:pPr marL="355600" indent="-355600" eaLnBrk="0" hangingPunct="0">
              <a:spcBef>
                <a:spcPct val="20000"/>
              </a:spcBef>
              <a:buFontTx/>
              <a:buChar char="•"/>
            </a:pPr>
            <a:endParaRPr lang="en-GB" sz="1600" baseline="-25000">
              <a:latin typeface="Verdana" pitchFamily="34" charset="0"/>
              <a:cs typeface="Times New Roman" pitchFamily="18" charset="0"/>
            </a:endParaRPr>
          </a:p>
          <a:p>
            <a:pPr marL="355600" indent="-355600" eaLnBrk="0" hangingPunct="0">
              <a:spcBef>
                <a:spcPct val="20000"/>
              </a:spcBef>
              <a:buFontTx/>
              <a:buChar char="•"/>
            </a:pPr>
            <a:endParaRPr lang="en-GB" sz="1600" baseline="-25000">
              <a:latin typeface="Verdana" pitchFamily="34" charset="0"/>
              <a:cs typeface="Times New Roman" pitchFamily="18" charset="0"/>
            </a:endParaRPr>
          </a:p>
        </p:txBody>
      </p:sp>
      <p:pic>
        <p:nvPicPr>
          <p:cNvPr id="83971" name="Picture 4" descr="Arrhenius_final"/>
          <p:cNvPicPr>
            <a:picLocks noChangeAspect="1" noChangeArrowheads="1"/>
          </p:cNvPicPr>
          <p:nvPr/>
        </p:nvPicPr>
        <p:blipFill>
          <a:blip r:embed="rId3"/>
          <a:srcRect t="5119" r="2357"/>
          <a:stretch>
            <a:fillRect/>
          </a:stretch>
        </p:blipFill>
        <p:spPr bwMode="auto">
          <a:xfrm>
            <a:off x="323850" y="1196975"/>
            <a:ext cx="4608513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2" name="Text Box 5"/>
          <p:cNvSpPr txBox="1">
            <a:spLocks noChangeArrowheads="1"/>
          </p:cNvSpPr>
          <p:nvPr/>
        </p:nvSpPr>
        <p:spPr bwMode="auto">
          <a:xfrm>
            <a:off x="468313" y="5229225"/>
            <a:ext cx="856932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/>
              <a:t> Doping with TiO</a:t>
            </a:r>
            <a:r>
              <a:rPr lang="en-GB" baseline="-25000"/>
              <a:t>2</a:t>
            </a:r>
            <a:r>
              <a:rPr lang="en-GB"/>
              <a:t> increases the activation energy.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/>
              <a:t> Transition between two stable states appears to be hindered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Thermal noise in GW detectors</a:t>
            </a:r>
          </a:p>
        </p:txBody>
      </p:sp>
      <p:sp>
        <p:nvSpPr>
          <p:cNvPr id="78850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The first generation of interferometric GW detectors (LIGO, Virgo, GEO600, TAMA300) reached their design sensitivities in a wide range of frequencies.</a:t>
            </a:r>
          </a:p>
          <a:p>
            <a:endParaRPr lang="de-DE" smtClean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5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/>
              <a:t>Possible microscopic processes</a:t>
            </a:r>
          </a:p>
        </p:txBody>
      </p:sp>
      <p:sp>
        <p:nvSpPr>
          <p:cNvPr id="8601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0825" y="1268413"/>
            <a:ext cx="8580438" cy="4827587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GB" smtClean="0"/>
          </a:p>
          <a:p>
            <a:pPr>
              <a:lnSpc>
                <a:spcPct val="90000"/>
              </a:lnSpc>
            </a:pPr>
            <a:r>
              <a:rPr lang="en-GB" smtClean="0"/>
              <a:t>no long-distance order in coating materials (amorphous)</a:t>
            </a:r>
          </a:p>
          <a:p>
            <a:pPr>
              <a:lnSpc>
                <a:spcPct val="90000"/>
              </a:lnSpc>
            </a:pPr>
            <a:endParaRPr lang="en-GB" smtClean="0"/>
          </a:p>
          <a:p>
            <a:pPr>
              <a:lnSpc>
                <a:spcPct val="90000"/>
              </a:lnSpc>
            </a:pPr>
            <a:r>
              <a:rPr lang="en-GB" smtClean="0"/>
              <a:t>possible transitions of atoms / atom groups</a:t>
            </a:r>
          </a:p>
          <a:p>
            <a:pPr>
              <a:lnSpc>
                <a:spcPct val="90000"/>
              </a:lnSpc>
            </a:pPr>
            <a:endParaRPr lang="en-GB" smtClean="0"/>
          </a:p>
          <a:p>
            <a:pPr>
              <a:lnSpc>
                <a:spcPct val="90000"/>
              </a:lnSpc>
            </a:pPr>
            <a:endParaRPr lang="en-GB" smtClean="0"/>
          </a:p>
          <a:p>
            <a:pPr>
              <a:lnSpc>
                <a:spcPct val="90000"/>
              </a:lnSpc>
            </a:pPr>
            <a:endParaRPr lang="en-GB" smtClean="0"/>
          </a:p>
          <a:p>
            <a:pPr>
              <a:lnSpc>
                <a:spcPct val="90000"/>
              </a:lnSpc>
            </a:pPr>
            <a:endParaRPr lang="en-GB" smtClean="0"/>
          </a:p>
          <a:p>
            <a:pPr>
              <a:lnSpc>
                <a:spcPct val="90000"/>
              </a:lnSpc>
            </a:pPr>
            <a:endParaRPr lang="en-GB" smtClean="0"/>
          </a:p>
          <a:p>
            <a:pPr>
              <a:lnSpc>
                <a:spcPct val="90000"/>
              </a:lnSpc>
            </a:pPr>
            <a:endParaRPr lang="en-GB" smtClean="0"/>
          </a:p>
          <a:p>
            <a:pPr>
              <a:lnSpc>
                <a:spcPct val="90000"/>
              </a:lnSpc>
            </a:pPr>
            <a:endParaRPr lang="en-GB" smtClean="0"/>
          </a:p>
          <a:p>
            <a:pPr>
              <a:lnSpc>
                <a:spcPct val="90000"/>
              </a:lnSpc>
            </a:pPr>
            <a:endParaRPr lang="en-GB" smtClean="0"/>
          </a:p>
          <a:p>
            <a:pPr>
              <a:lnSpc>
                <a:spcPct val="90000"/>
              </a:lnSpc>
            </a:pPr>
            <a:r>
              <a:rPr lang="en-GB" smtClean="0"/>
              <a:t>doping might block possible positions </a:t>
            </a:r>
            <a:r>
              <a:rPr lang="en-GB" smtClean="0">
                <a:sym typeface="Symbol" pitchFamily="18" charset="2"/>
              </a:rPr>
              <a:t> increase of activation energy</a:t>
            </a:r>
          </a:p>
        </p:txBody>
      </p:sp>
      <p:sp>
        <p:nvSpPr>
          <p:cNvPr id="86019" name="Text Box 4"/>
          <p:cNvSpPr txBox="1">
            <a:spLocks noChangeArrowheads="1"/>
          </p:cNvSpPr>
          <p:nvPr/>
        </p:nvSpPr>
        <p:spPr bwMode="auto">
          <a:xfrm>
            <a:off x="1884363" y="3779838"/>
            <a:ext cx="58578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600">
                <a:latin typeface="Verdana" pitchFamily="34" charset="0"/>
              </a:rPr>
              <a:t>Ta</a:t>
            </a:r>
          </a:p>
        </p:txBody>
      </p:sp>
      <p:sp>
        <p:nvSpPr>
          <p:cNvPr id="86020" name="Text Box 5"/>
          <p:cNvSpPr txBox="1">
            <a:spLocks noChangeArrowheads="1"/>
          </p:cNvSpPr>
          <p:nvPr/>
        </p:nvSpPr>
        <p:spPr bwMode="auto">
          <a:xfrm>
            <a:off x="3498850" y="3767138"/>
            <a:ext cx="5857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600">
                <a:latin typeface="Verdana" pitchFamily="34" charset="0"/>
              </a:rPr>
              <a:t>Ta</a:t>
            </a:r>
          </a:p>
        </p:txBody>
      </p:sp>
      <p:sp>
        <p:nvSpPr>
          <p:cNvPr id="86021" name="Text Box 6"/>
          <p:cNvSpPr txBox="1">
            <a:spLocks noChangeArrowheads="1"/>
          </p:cNvSpPr>
          <p:nvPr/>
        </p:nvSpPr>
        <p:spPr bwMode="auto">
          <a:xfrm>
            <a:off x="2728913" y="3343275"/>
            <a:ext cx="4445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600">
                <a:latin typeface="Verdana" pitchFamily="34" charset="0"/>
              </a:rPr>
              <a:t>O</a:t>
            </a:r>
          </a:p>
        </p:txBody>
      </p:sp>
      <p:sp>
        <p:nvSpPr>
          <p:cNvPr id="86022" name="Line 7"/>
          <p:cNvSpPr>
            <a:spLocks noChangeShapeType="1"/>
          </p:cNvSpPr>
          <p:nvPr/>
        </p:nvSpPr>
        <p:spPr bwMode="auto">
          <a:xfrm flipV="1">
            <a:off x="2406650" y="3711575"/>
            <a:ext cx="361950" cy="214313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023" name="Line 8"/>
          <p:cNvSpPr>
            <a:spLocks noChangeShapeType="1"/>
          </p:cNvSpPr>
          <p:nvPr/>
        </p:nvSpPr>
        <p:spPr bwMode="auto">
          <a:xfrm>
            <a:off x="3163888" y="3711575"/>
            <a:ext cx="361950" cy="21590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024" name="Line 9"/>
          <p:cNvSpPr>
            <a:spLocks noChangeShapeType="1"/>
          </p:cNvSpPr>
          <p:nvPr/>
        </p:nvSpPr>
        <p:spPr bwMode="auto">
          <a:xfrm>
            <a:off x="2406650" y="4141788"/>
            <a:ext cx="376238" cy="228600"/>
          </a:xfrm>
          <a:prstGeom prst="line">
            <a:avLst/>
          </a:prstGeom>
          <a:noFill/>
          <a:ln w="12700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025" name="Line 10"/>
          <p:cNvSpPr>
            <a:spLocks noChangeShapeType="1"/>
          </p:cNvSpPr>
          <p:nvPr/>
        </p:nvSpPr>
        <p:spPr bwMode="auto">
          <a:xfrm flipV="1">
            <a:off x="3168650" y="4130675"/>
            <a:ext cx="361950" cy="214313"/>
          </a:xfrm>
          <a:prstGeom prst="line">
            <a:avLst/>
          </a:prstGeom>
          <a:noFill/>
          <a:ln w="12700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026" name="Text Box 11"/>
          <p:cNvSpPr txBox="1">
            <a:spLocks noChangeArrowheads="1"/>
          </p:cNvSpPr>
          <p:nvPr/>
        </p:nvSpPr>
        <p:spPr bwMode="auto">
          <a:xfrm>
            <a:off x="2728913" y="4117975"/>
            <a:ext cx="4445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600">
                <a:solidFill>
                  <a:srgbClr val="969696"/>
                </a:solidFill>
                <a:latin typeface="Verdana" pitchFamily="34" charset="0"/>
              </a:rPr>
              <a:t>O</a:t>
            </a:r>
          </a:p>
        </p:txBody>
      </p:sp>
      <p:sp>
        <p:nvSpPr>
          <p:cNvPr id="86027" name="Line 12"/>
          <p:cNvSpPr>
            <a:spLocks noChangeShapeType="1"/>
          </p:cNvSpPr>
          <p:nvPr/>
        </p:nvSpPr>
        <p:spPr bwMode="auto">
          <a:xfrm>
            <a:off x="2932113" y="3805238"/>
            <a:ext cx="0" cy="34925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6028" name="Text Box 13"/>
          <p:cNvSpPr txBox="1">
            <a:spLocks noChangeArrowheads="1"/>
          </p:cNvSpPr>
          <p:nvPr/>
        </p:nvSpPr>
        <p:spPr bwMode="auto">
          <a:xfrm>
            <a:off x="4995863" y="3779838"/>
            <a:ext cx="58578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600">
                <a:latin typeface="Verdana" pitchFamily="34" charset="0"/>
              </a:rPr>
              <a:t>Ta</a:t>
            </a:r>
          </a:p>
        </p:txBody>
      </p:sp>
      <p:sp>
        <p:nvSpPr>
          <p:cNvPr id="86029" name="Text Box 14"/>
          <p:cNvSpPr txBox="1">
            <a:spLocks noChangeArrowheads="1"/>
          </p:cNvSpPr>
          <p:nvPr/>
        </p:nvSpPr>
        <p:spPr bwMode="auto">
          <a:xfrm>
            <a:off x="6610350" y="3767138"/>
            <a:ext cx="5857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600">
                <a:latin typeface="Verdana" pitchFamily="34" charset="0"/>
              </a:rPr>
              <a:t>Ta</a:t>
            </a:r>
          </a:p>
        </p:txBody>
      </p:sp>
      <p:sp>
        <p:nvSpPr>
          <p:cNvPr id="86030" name="Text Box 15"/>
          <p:cNvSpPr txBox="1">
            <a:spLocks noChangeArrowheads="1"/>
          </p:cNvSpPr>
          <p:nvPr/>
        </p:nvSpPr>
        <p:spPr bwMode="auto">
          <a:xfrm>
            <a:off x="5840413" y="3343275"/>
            <a:ext cx="4445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600">
                <a:latin typeface="Verdana" pitchFamily="34" charset="0"/>
              </a:rPr>
              <a:t>O</a:t>
            </a:r>
          </a:p>
        </p:txBody>
      </p:sp>
      <p:sp>
        <p:nvSpPr>
          <p:cNvPr id="86031" name="Line 16"/>
          <p:cNvSpPr>
            <a:spLocks noChangeShapeType="1"/>
          </p:cNvSpPr>
          <p:nvPr/>
        </p:nvSpPr>
        <p:spPr bwMode="auto">
          <a:xfrm flipV="1">
            <a:off x="5518150" y="3711575"/>
            <a:ext cx="361950" cy="214313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032" name="Line 17"/>
          <p:cNvSpPr>
            <a:spLocks noChangeShapeType="1"/>
          </p:cNvSpPr>
          <p:nvPr/>
        </p:nvSpPr>
        <p:spPr bwMode="auto">
          <a:xfrm>
            <a:off x="6275388" y="3711575"/>
            <a:ext cx="361950" cy="21590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033" name="Line 18"/>
          <p:cNvSpPr>
            <a:spLocks noChangeShapeType="1"/>
          </p:cNvSpPr>
          <p:nvPr/>
        </p:nvSpPr>
        <p:spPr bwMode="auto">
          <a:xfrm>
            <a:off x="6043613" y="3805238"/>
            <a:ext cx="0" cy="34925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6034" name="Text Box 19"/>
          <p:cNvSpPr txBox="1">
            <a:spLocks noChangeArrowheads="1"/>
          </p:cNvSpPr>
          <p:nvPr/>
        </p:nvSpPr>
        <p:spPr bwMode="auto">
          <a:xfrm>
            <a:off x="5851525" y="4295775"/>
            <a:ext cx="365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1600">
                <a:latin typeface="Verdana" pitchFamily="34" charset="0"/>
              </a:rPr>
              <a:t>Ti</a:t>
            </a:r>
          </a:p>
        </p:txBody>
      </p:sp>
      <p:sp>
        <p:nvSpPr>
          <p:cNvPr id="86035" name="Line 20"/>
          <p:cNvSpPr>
            <a:spLocks noChangeShapeType="1"/>
          </p:cNvSpPr>
          <p:nvPr/>
        </p:nvSpPr>
        <p:spPr bwMode="auto">
          <a:xfrm>
            <a:off x="5903913" y="3859213"/>
            <a:ext cx="280987" cy="161925"/>
          </a:xfrm>
          <a:prstGeom prst="line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036" name="Line 21"/>
          <p:cNvSpPr>
            <a:spLocks noChangeShapeType="1"/>
          </p:cNvSpPr>
          <p:nvPr/>
        </p:nvSpPr>
        <p:spPr bwMode="auto">
          <a:xfrm flipV="1">
            <a:off x="5903913" y="3859213"/>
            <a:ext cx="268287" cy="174625"/>
          </a:xfrm>
          <a:prstGeom prst="line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/>
              <a:t>Distribution of model parameters</a:t>
            </a:r>
          </a:p>
        </p:txBody>
      </p:sp>
      <p:sp>
        <p:nvSpPr>
          <p:cNvPr id="870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74638" y="1039813"/>
            <a:ext cx="8229600" cy="56229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1800" smtClean="0"/>
              <a:t>Debye loss peak plotted using calculated activation energy and relaxation constant</a:t>
            </a:r>
          </a:p>
          <a:p>
            <a:pPr>
              <a:lnSpc>
                <a:spcPct val="80000"/>
              </a:lnSpc>
            </a:pPr>
            <a:endParaRPr lang="en-GB" sz="1400" smtClean="0"/>
          </a:p>
          <a:p>
            <a:pPr>
              <a:lnSpc>
                <a:spcPct val="80000"/>
              </a:lnSpc>
            </a:pPr>
            <a:endParaRPr lang="en-GB" sz="1300" smtClean="0"/>
          </a:p>
          <a:p>
            <a:pPr>
              <a:lnSpc>
                <a:spcPct val="80000"/>
              </a:lnSpc>
            </a:pPr>
            <a:endParaRPr lang="en-GB" sz="1300" smtClean="0"/>
          </a:p>
          <a:p>
            <a:pPr>
              <a:lnSpc>
                <a:spcPct val="80000"/>
              </a:lnSpc>
            </a:pPr>
            <a:endParaRPr lang="en-GB" sz="1300" smtClean="0"/>
          </a:p>
          <a:p>
            <a:pPr>
              <a:lnSpc>
                <a:spcPct val="80000"/>
              </a:lnSpc>
            </a:pPr>
            <a:endParaRPr lang="en-GB" sz="1300" smtClean="0"/>
          </a:p>
          <a:p>
            <a:pPr>
              <a:lnSpc>
                <a:spcPct val="80000"/>
              </a:lnSpc>
            </a:pPr>
            <a:endParaRPr lang="en-GB" sz="1300" smtClean="0"/>
          </a:p>
          <a:p>
            <a:pPr>
              <a:lnSpc>
                <a:spcPct val="80000"/>
              </a:lnSpc>
            </a:pPr>
            <a:endParaRPr lang="en-GB" sz="1300" smtClean="0"/>
          </a:p>
          <a:p>
            <a:pPr>
              <a:lnSpc>
                <a:spcPct val="80000"/>
              </a:lnSpc>
            </a:pPr>
            <a:endParaRPr lang="en-GB" sz="1300" smtClean="0"/>
          </a:p>
          <a:p>
            <a:pPr>
              <a:lnSpc>
                <a:spcPct val="80000"/>
              </a:lnSpc>
            </a:pPr>
            <a:endParaRPr lang="en-GB" sz="1300" smtClean="0"/>
          </a:p>
          <a:p>
            <a:pPr>
              <a:lnSpc>
                <a:spcPct val="80000"/>
              </a:lnSpc>
            </a:pPr>
            <a:endParaRPr lang="en-GB" sz="1300" smtClean="0"/>
          </a:p>
          <a:p>
            <a:pPr>
              <a:lnSpc>
                <a:spcPct val="80000"/>
              </a:lnSpc>
            </a:pPr>
            <a:endParaRPr lang="en-GB" sz="1300" smtClean="0"/>
          </a:p>
          <a:p>
            <a:pPr>
              <a:lnSpc>
                <a:spcPct val="80000"/>
              </a:lnSpc>
            </a:pPr>
            <a:endParaRPr lang="en-GB" sz="1300" smtClean="0"/>
          </a:p>
          <a:p>
            <a:pPr>
              <a:lnSpc>
                <a:spcPct val="80000"/>
              </a:lnSpc>
            </a:pPr>
            <a:endParaRPr lang="en-GB" sz="1300" smtClean="0"/>
          </a:p>
          <a:p>
            <a:pPr>
              <a:lnSpc>
                <a:spcPct val="80000"/>
              </a:lnSpc>
            </a:pPr>
            <a:endParaRPr lang="en-GB" sz="1300" smtClean="0"/>
          </a:p>
          <a:p>
            <a:pPr>
              <a:lnSpc>
                <a:spcPct val="80000"/>
              </a:lnSpc>
            </a:pPr>
            <a:endParaRPr lang="en-GB" sz="1300" smtClean="0"/>
          </a:p>
          <a:p>
            <a:pPr>
              <a:lnSpc>
                <a:spcPct val="80000"/>
              </a:lnSpc>
            </a:pPr>
            <a:endParaRPr lang="en-GB" sz="1300" smtClean="0"/>
          </a:p>
          <a:p>
            <a:pPr>
              <a:lnSpc>
                <a:spcPct val="80000"/>
              </a:lnSpc>
            </a:pPr>
            <a:endParaRPr lang="en-GB" sz="1300" smtClean="0"/>
          </a:p>
          <a:p>
            <a:pPr>
              <a:lnSpc>
                <a:spcPct val="80000"/>
              </a:lnSpc>
            </a:pPr>
            <a:endParaRPr lang="en-GB" sz="1800" smtClean="0"/>
          </a:p>
          <a:p>
            <a:pPr>
              <a:lnSpc>
                <a:spcPct val="80000"/>
              </a:lnSpc>
            </a:pPr>
            <a:r>
              <a:rPr lang="en-GB" sz="1800" smtClean="0"/>
              <a:t>Much narrower than experimental peak</a:t>
            </a:r>
          </a:p>
          <a:p>
            <a:pPr>
              <a:lnSpc>
                <a:spcPct val="80000"/>
              </a:lnSpc>
            </a:pPr>
            <a:endParaRPr lang="en-GB" sz="1800" smtClean="0"/>
          </a:p>
          <a:p>
            <a:pPr>
              <a:lnSpc>
                <a:spcPct val="80000"/>
              </a:lnSpc>
            </a:pPr>
            <a:r>
              <a:rPr lang="en-GB" sz="1800" smtClean="0"/>
              <a:t>Amorphous structure results in a </a:t>
            </a:r>
            <a:r>
              <a:rPr lang="en-GB" sz="1800" smtClean="0">
                <a:solidFill>
                  <a:srgbClr val="FF0000"/>
                </a:solidFill>
              </a:rPr>
              <a:t>distribution</a:t>
            </a:r>
            <a:r>
              <a:rPr lang="en-GB" sz="1800" smtClean="0"/>
              <a:t> of activation energies.</a:t>
            </a:r>
          </a:p>
        </p:txBody>
      </p:sp>
      <p:pic>
        <p:nvPicPr>
          <p:cNvPr id="87043" name="Picture 4" descr="peak_theory_co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1700213"/>
            <a:ext cx="4148138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/>
              <a:t>Distribution of parameters</a:t>
            </a:r>
          </a:p>
        </p:txBody>
      </p:sp>
      <p:sp>
        <p:nvSpPr>
          <p:cNvPr id="2257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0825" y="1268413"/>
            <a:ext cx="8580438" cy="4827587"/>
          </a:xfrm>
        </p:spPr>
        <p:txBody>
          <a:bodyPr/>
          <a:lstStyle/>
          <a:p>
            <a:r>
              <a:rPr lang="en-GB" sz="1800" smtClean="0"/>
              <a:t>refined model: </a:t>
            </a:r>
          </a:p>
          <a:p>
            <a:pPr>
              <a:buFontTx/>
              <a:buNone/>
            </a:pPr>
            <a:r>
              <a:rPr lang="en-GB" sz="1800" smtClean="0"/>
              <a:t>	asymmetric double-well </a:t>
            </a:r>
          </a:p>
          <a:p>
            <a:pPr>
              <a:buFontTx/>
              <a:buNone/>
            </a:pPr>
            <a:r>
              <a:rPr lang="en-GB" sz="1800" smtClean="0"/>
              <a:t>	potential</a:t>
            </a:r>
          </a:p>
          <a:p>
            <a:pPr>
              <a:buFontTx/>
              <a:buNone/>
            </a:pPr>
            <a:endParaRPr lang="en-GB" sz="1800" smtClean="0"/>
          </a:p>
          <a:p>
            <a:r>
              <a:rPr lang="en-GB" sz="1800" smtClean="0"/>
              <a:t>barrier height distribution g(V)</a:t>
            </a:r>
          </a:p>
          <a:p>
            <a:pPr>
              <a:buFontTx/>
              <a:buNone/>
            </a:pPr>
            <a:endParaRPr lang="en-GB" sz="1800" smtClean="0"/>
          </a:p>
          <a:p>
            <a:r>
              <a:rPr lang="en-GB" sz="1800" smtClean="0">
                <a:sym typeface="Symbol" pitchFamily="18" charset="2"/>
              </a:rPr>
              <a:t>asymmetry distribution f(</a:t>
            </a:r>
            <a:r>
              <a:rPr lang="en-GB" sz="1800" smtClean="0">
                <a:latin typeface="Symbol" pitchFamily="18" charset="2"/>
                <a:sym typeface="Symbol" pitchFamily="18" charset="2"/>
              </a:rPr>
              <a:t>D</a:t>
            </a:r>
            <a:r>
              <a:rPr lang="en-GB" sz="1800" smtClean="0">
                <a:sym typeface="Symbol" pitchFamily="18" charset="2"/>
              </a:rPr>
              <a:t>)</a:t>
            </a:r>
          </a:p>
        </p:txBody>
      </p:sp>
      <p:pic>
        <p:nvPicPr>
          <p:cNvPr id="22580" name="Picture 4" descr="ADW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052513"/>
            <a:ext cx="4241800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81" name="Rectangle 6"/>
          <p:cNvSpPr>
            <a:spLocks noChangeArrowheads="1"/>
          </p:cNvSpPr>
          <p:nvPr/>
        </p:nvSpPr>
        <p:spPr bwMode="auto">
          <a:xfrm>
            <a:off x="900113" y="5373688"/>
            <a:ext cx="76962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60475" lvl="1" indent="-457200" eaLnBrk="0" hangingPunct="0">
              <a:spcBef>
                <a:spcPct val="20000"/>
              </a:spcBef>
              <a:buFontTx/>
              <a:buChar char="–"/>
              <a:tabLst>
                <a:tab pos="534988" algn="l"/>
              </a:tabLst>
            </a:pPr>
            <a:endParaRPr lang="en-GB" sz="100">
              <a:latin typeface="Verdana" pitchFamily="34" charset="0"/>
            </a:endParaRPr>
          </a:p>
          <a:p>
            <a:pPr marL="534988" indent="-266700" eaLnBrk="0" hangingPunct="0">
              <a:spcBef>
                <a:spcPct val="20000"/>
              </a:spcBef>
              <a:buFontTx/>
              <a:buChar char="•"/>
              <a:tabLst>
                <a:tab pos="534988" algn="l"/>
              </a:tabLst>
            </a:pPr>
            <a:r>
              <a:rPr lang="en-GB" sz="1600">
                <a:latin typeface="Verdana" pitchFamily="34" charset="0"/>
              </a:rPr>
              <a:t> </a:t>
            </a:r>
            <a:r>
              <a:rPr lang="en-GB" sz="1600">
                <a:latin typeface="Symbol" pitchFamily="18" charset="2"/>
              </a:rPr>
              <a:t>g</a:t>
            </a:r>
            <a:r>
              <a:rPr lang="en-GB" sz="1600">
                <a:latin typeface="Verdana" pitchFamily="34" charset="0"/>
              </a:rPr>
              <a:t> represents the coupling between strain and the dissipation mechanism</a:t>
            </a:r>
          </a:p>
          <a:p>
            <a:pPr marL="534988" indent="-266700" eaLnBrk="0" hangingPunct="0">
              <a:spcBef>
                <a:spcPct val="20000"/>
              </a:spcBef>
              <a:buFontTx/>
              <a:buChar char="•"/>
              <a:tabLst>
                <a:tab pos="534988" algn="l"/>
              </a:tabLst>
            </a:pPr>
            <a:r>
              <a:rPr lang="en-GB" sz="1600" i="1">
                <a:latin typeface="Verdana" pitchFamily="34" charset="0"/>
              </a:rPr>
              <a:t>C</a:t>
            </a:r>
            <a:r>
              <a:rPr lang="en-GB" sz="1600" i="1" baseline="-25000">
                <a:latin typeface="Verdana" pitchFamily="34" charset="0"/>
              </a:rPr>
              <a:t>ii</a:t>
            </a:r>
            <a:r>
              <a:rPr lang="en-GB" sz="1600" i="1">
                <a:latin typeface="Verdana" pitchFamily="34" charset="0"/>
              </a:rPr>
              <a:t> </a:t>
            </a:r>
            <a:r>
              <a:rPr lang="en-GB" sz="1600">
                <a:latin typeface="Verdana" pitchFamily="34" charset="0"/>
              </a:rPr>
              <a:t>is the elastic constant of the material</a:t>
            </a:r>
            <a:endParaRPr lang="en-GB" sz="1600" i="1" baseline="-25000">
              <a:latin typeface="Verdana" pitchFamily="34" charset="0"/>
            </a:endParaRPr>
          </a:p>
        </p:txBody>
      </p:sp>
      <p:graphicFrame>
        <p:nvGraphicFramePr>
          <p:cNvPr id="22577" name="Object 49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403350" y="4221163"/>
          <a:ext cx="5834063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3" name="Equation" r:id="rId4" imgW="2857500" imgH="469900" progId="Equation.3">
                  <p:embed/>
                </p:oleObj>
              </mc:Choice>
              <mc:Fallback>
                <p:oleObj name="Equation" r:id="rId4" imgW="2857500" imgH="469900" progId="Equation.3">
                  <p:embed/>
                  <p:pic>
                    <p:nvPicPr>
                      <p:cNvPr id="0" name="Picture 4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4221163"/>
                        <a:ext cx="5834063" cy="958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82" name="Text Box 12"/>
          <p:cNvSpPr txBox="1">
            <a:spLocks noChangeArrowheads="1"/>
          </p:cNvSpPr>
          <p:nvPr/>
        </p:nvSpPr>
        <p:spPr bwMode="auto">
          <a:xfrm>
            <a:off x="6659563" y="5084763"/>
            <a:ext cx="16557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1200">
                <a:latin typeface="Trebuchet MS" pitchFamily="34" charset="0"/>
              </a:rPr>
              <a:t>[Gilroy, Phillips 1981]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/>
              <a:t>Distribution of barrier heights</a:t>
            </a:r>
          </a:p>
        </p:txBody>
      </p:sp>
      <p:sp>
        <p:nvSpPr>
          <p:cNvPr id="2360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0825" y="908050"/>
            <a:ext cx="8580438" cy="4827588"/>
          </a:xfrm>
        </p:spPr>
        <p:txBody>
          <a:bodyPr/>
          <a:lstStyle/>
          <a:p>
            <a:endParaRPr lang="en-GB" sz="1800" smtClean="0"/>
          </a:p>
          <a:p>
            <a:r>
              <a:rPr lang="en-GB" sz="1800" smtClean="0"/>
              <a:t>asymmetric double well potential:</a:t>
            </a:r>
          </a:p>
          <a:p>
            <a:endParaRPr lang="en-GB" sz="1800" smtClean="0"/>
          </a:p>
          <a:p>
            <a:endParaRPr lang="en-GB" sz="1800" smtClean="0"/>
          </a:p>
          <a:p>
            <a:endParaRPr lang="en-GB" sz="1800" smtClean="0"/>
          </a:p>
          <a:p>
            <a:endParaRPr lang="en-GB" sz="1800" smtClean="0"/>
          </a:p>
          <a:p>
            <a:endParaRPr lang="en-GB" sz="1800" smtClean="0"/>
          </a:p>
          <a:p>
            <a:endParaRPr lang="en-GB" sz="1800" smtClean="0"/>
          </a:p>
          <a:p>
            <a:endParaRPr lang="en-GB" sz="1800" smtClean="0"/>
          </a:p>
          <a:p>
            <a:r>
              <a:rPr lang="en-GB" sz="1800" smtClean="0"/>
              <a:t>barrier height distribution</a:t>
            </a:r>
          </a:p>
          <a:p>
            <a:pPr>
              <a:buFontTx/>
              <a:buNone/>
            </a:pPr>
            <a:r>
              <a:rPr lang="en-GB" sz="1800" smtClean="0"/>
              <a:t>	contains information about</a:t>
            </a:r>
          </a:p>
          <a:p>
            <a:pPr>
              <a:buFontTx/>
              <a:buNone/>
            </a:pPr>
            <a:r>
              <a:rPr lang="en-GB" sz="1800" smtClean="0"/>
              <a:t>	the microscopic structure</a:t>
            </a:r>
          </a:p>
          <a:p>
            <a:pPr>
              <a:buFontTx/>
              <a:buNone/>
            </a:pPr>
            <a:endParaRPr lang="en-GB" sz="1800" smtClean="0"/>
          </a:p>
          <a:p>
            <a:r>
              <a:rPr lang="en-GB" sz="1800" smtClean="0"/>
              <a:t>doping changes height and </a:t>
            </a:r>
          </a:p>
          <a:p>
            <a:pPr>
              <a:buFontTx/>
              <a:buNone/>
            </a:pPr>
            <a:r>
              <a:rPr lang="en-GB" sz="1500" smtClean="0"/>
              <a:t>	</a:t>
            </a:r>
            <a:r>
              <a:rPr lang="en-GB" sz="1800" smtClean="0"/>
              <a:t>distribution of barrier heights</a:t>
            </a:r>
          </a:p>
        </p:txBody>
      </p:sp>
      <p:graphicFrame>
        <p:nvGraphicFramePr>
          <p:cNvPr id="23601" name="Object 49"/>
          <p:cNvGraphicFramePr>
            <a:graphicFrameLocks noChangeAspect="1"/>
          </p:cNvGraphicFramePr>
          <p:nvPr/>
        </p:nvGraphicFramePr>
        <p:xfrm>
          <a:off x="1331913" y="1989138"/>
          <a:ext cx="2379662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7" name="Formel" r:id="rId3" imgW="1193800" imgH="457200" progId="Equation.3">
                  <p:embed/>
                </p:oleObj>
              </mc:Choice>
              <mc:Fallback>
                <p:oleObj name="Formel" r:id="rId3" imgW="1193800" imgH="457200" progId="Equation.3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1989138"/>
                        <a:ext cx="2379662" cy="911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604" name="Text Box 5"/>
          <p:cNvSpPr txBox="1">
            <a:spLocks noChangeArrowheads="1"/>
          </p:cNvSpPr>
          <p:nvPr/>
        </p:nvSpPr>
        <p:spPr bwMode="auto">
          <a:xfrm>
            <a:off x="4924425" y="2711450"/>
            <a:ext cx="52705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endParaRPr lang="en-US" sz="2600" baseline="-25000">
              <a:latin typeface="Verdana" pitchFamily="34" charset="0"/>
            </a:endParaRPr>
          </a:p>
        </p:txBody>
      </p:sp>
      <p:sp>
        <p:nvSpPr>
          <p:cNvPr id="23605" name="Text Box 6"/>
          <p:cNvSpPr txBox="1">
            <a:spLocks noChangeArrowheads="1"/>
          </p:cNvSpPr>
          <p:nvPr/>
        </p:nvSpPr>
        <p:spPr bwMode="auto">
          <a:xfrm>
            <a:off x="1042988" y="3213100"/>
            <a:ext cx="3148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1400">
                <a:latin typeface="Verdana" pitchFamily="34" charset="0"/>
              </a:rPr>
              <a:t>g(V) … barrier height distribution</a:t>
            </a:r>
          </a:p>
        </p:txBody>
      </p:sp>
      <p:sp>
        <p:nvSpPr>
          <p:cNvPr id="23606" name="Text Box 7"/>
          <p:cNvSpPr txBox="1">
            <a:spLocks noChangeArrowheads="1"/>
          </p:cNvSpPr>
          <p:nvPr/>
        </p:nvSpPr>
        <p:spPr bwMode="auto">
          <a:xfrm>
            <a:off x="2339975" y="2924175"/>
            <a:ext cx="18510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1200">
                <a:latin typeface="Verdana" pitchFamily="34" charset="0"/>
              </a:rPr>
              <a:t>[Gilroy, Phillips 1981]</a:t>
            </a:r>
          </a:p>
        </p:txBody>
      </p:sp>
      <p:sp>
        <p:nvSpPr>
          <p:cNvPr id="23607" name="Text Box 9"/>
          <p:cNvSpPr txBox="1">
            <a:spLocks noChangeArrowheads="1"/>
          </p:cNvSpPr>
          <p:nvPr/>
        </p:nvSpPr>
        <p:spPr bwMode="auto">
          <a:xfrm>
            <a:off x="7000875" y="6359525"/>
            <a:ext cx="1697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1200">
                <a:latin typeface="Verdana" pitchFamily="34" charset="0"/>
              </a:rPr>
              <a:t>[Martin et al. 2009]</a:t>
            </a:r>
          </a:p>
        </p:txBody>
      </p:sp>
      <p:grpSp>
        <p:nvGrpSpPr>
          <p:cNvPr id="23608" name="Group 11"/>
          <p:cNvGrpSpPr>
            <a:grpSpLocks/>
          </p:cNvGrpSpPr>
          <p:nvPr/>
        </p:nvGrpSpPr>
        <p:grpSpPr bwMode="auto">
          <a:xfrm>
            <a:off x="4308475" y="1916113"/>
            <a:ext cx="4584700" cy="3779837"/>
            <a:chOff x="2872" y="1253"/>
            <a:chExt cx="2888" cy="2381"/>
          </a:xfrm>
        </p:grpSpPr>
        <p:pic>
          <p:nvPicPr>
            <p:cNvPr id="23609" name="Picture 8" descr="Topp_Cahill_barriers_no_silica"/>
            <p:cNvPicPr>
              <a:picLocks noChangeAspect="1" noChangeArrowheads="1"/>
            </p:cNvPicPr>
            <p:nvPr/>
          </p:nvPicPr>
          <p:blipFill>
            <a:blip r:embed="rId5"/>
            <a:srcRect t="6554" r="3250"/>
            <a:stretch>
              <a:fillRect/>
            </a:stretch>
          </p:blipFill>
          <p:spPr bwMode="auto">
            <a:xfrm>
              <a:off x="2872" y="1253"/>
              <a:ext cx="2888" cy="2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610" name="Text Box 10"/>
            <p:cNvSpPr txBox="1">
              <a:spLocks noChangeArrowheads="1"/>
            </p:cNvSpPr>
            <p:nvPr/>
          </p:nvSpPr>
          <p:spPr bwMode="auto">
            <a:xfrm rot="-5400000">
              <a:off x="2398" y="2226"/>
              <a:ext cx="1179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/>
                <a:t>g(V)f</a:t>
              </a:r>
              <a:r>
                <a:rPr lang="en-GB" baseline="-25000"/>
                <a:t>0</a:t>
              </a:r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667625" cy="693738"/>
          </a:xfrm>
        </p:spPr>
        <p:txBody>
          <a:bodyPr/>
          <a:lstStyle/>
          <a:p>
            <a:r>
              <a:rPr lang="en-GB" smtClean="0"/>
              <a:t>Effect of heat treatment temperature on Ta</a:t>
            </a:r>
            <a:r>
              <a:rPr lang="en-GB" baseline="-25000" smtClean="0"/>
              <a:t>2</a:t>
            </a:r>
            <a:r>
              <a:rPr lang="en-GB" smtClean="0"/>
              <a:t>O</a:t>
            </a:r>
            <a:r>
              <a:rPr lang="en-GB" baseline="-25000" smtClean="0"/>
              <a:t>5</a:t>
            </a:r>
            <a:r>
              <a:rPr lang="en-GB" smtClean="0"/>
              <a:t> loss</a:t>
            </a:r>
            <a:endParaRPr lang="en-US" smtClean="0"/>
          </a:p>
        </p:txBody>
      </p:sp>
      <p:sp>
        <p:nvSpPr>
          <p:cNvPr id="921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82613" y="5387975"/>
            <a:ext cx="8526462" cy="1497013"/>
          </a:xfrm>
        </p:spPr>
        <p:txBody>
          <a:bodyPr/>
          <a:lstStyle/>
          <a:p>
            <a:endParaRPr lang="en-GB" sz="1400" smtClean="0"/>
          </a:p>
          <a:p>
            <a:r>
              <a:rPr lang="en-GB" sz="1800" smtClean="0"/>
              <a:t>Three loss peaks, triggered at different post-deposition heat-treatment temperatures</a:t>
            </a:r>
          </a:p>
        </p:txBody>
      </p:sp>
      <p:sp>
        <p:nvSpPr>
          <p:cNvPr id="92163" name="Text Box 4"/>
          <p:cNvSpPr txBox="1">
            <a:spLocks noChangeArrowheads="1"/>
          </p:cNvSpPr>
          <p:nvPr/>
        </p:nvSpPr>
        <p:spPr bwMode="auto">
          <a:xfrm>
            <a:off x="7475538" y="2578100"/>
            <a:ext cx="5334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600" baseline="-25000">
                <a:solidFill>
                  <a:schemeClr val="bg1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(i)</a:t>
            </a:r>
            <a:endParaRPr lang="en-US" sz="2600" baseline="-25000">
              <a:solidFill>
                <a:schemeClr val="bg1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grpSp>
        <p:nvGrpSpPr>
          <p:cNvPr id="92164" name="Group 5"/>
          <p:cNvGrpSpPr>
            <a:grpSpLocks/>
          </p:cNvGrpSpPr>
          <p:nvPr/>
        </p:nvGrpSpPr>
        <p:grpSpPr bwMode="auto">
          <a:xfrm>
            <a:off x="2014538" y="893763"/>
            <a:ext cx="5387975" cy="3852862"/>
            <a:chOff x="208" y="473"/>
            <a:chExt cx="3771" cy="2697"/>
          </a:xfrm>
        </p:grpSpPr>
        <p:pic>
          <p:nvPicPr>
            <p:cNvPr id="92166" name="Picture 6" descr="coatingloss_1000Hz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8" y="473"/>
              <a:ext cx="3771" cy="2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2167" name="Group 7"/>
            <p:cNvGrpSpPr>
              <a:grpSpLocks/>
            </p:cNvGrpSpPr>
            <p:nvPr/>
          </p:nvGrpSpPr>
          <p:grpSpPr bwMode="auto">
            <a:xfrm>
              <a:off x="1212" y="1151"/>
              <a:ext cx="2523" cy="1486"/>
              <a:chOff x="1212" y="1151"/>
              <a:chExt cx="2523" cy="1486"/>
            </a:xfrm>
          </p:grpSpPr>
          <p:sp>
            <p:nvSpPr>
              <p:cNvPr id="92168" name="Text Box 8"/>
              <p:cNvSpPr txBox="1">
                <a:spLocks noChangeArrowheads="1"/>
              </p:cNvSpPr>
              <p:nvPr/>
            </p:nvSpPr>
            <p:spPr bwMode="auto">
              <a:xfrm>
                <a:off x="3198" y="2136"/>
                <a:ext cx="537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9" tIns="45719" rIns="91439" bIns="45719">
                <a:spAutoFit/>
              </a:bodyPr>
              <a:lstStyle/>
              <a:p>
                <a:pPr marL="342900" indent="-342900">
                  <a:spcBef>
                    <a:spcPct val="5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None/>
                </a:pPr>
                <a:r>
                  <a:rPr lang="en-US" sz="2000" baseline="-25000">
                    <a:solidFill>
                      <a:schemeClr val="accent2"/>
                    </a:solidFill>
                    <a:latin typeface="Trebuchet MS" pitchFamily="34" charset="0"/>
                    <a:ea typeface="ヒラギノ角ゴ ProN W3"/>
                    <a:cs typeface="ヒラギノ角ゴ ProN W3"/>
                  </a:rPr>
                  <a:t>300C</a:t>
                </a:r>
              </a:p>
            </p:txBody>
          </p:sp>
          <p:sp>
            <p:nvSpPr>
              <p:cNvPr id="92169" name="Text Box 9"/>
              <p:cNvSpPr txBox="1">
                <a:spLocks noChangeArrowheads="1"/>
              </p:cNvSpPr>
              <p:nvPr/>
            </p:nvSpPr>
            <p:spPr bwMode="auto">
              <a:xfrm>
                <a:off x="1492" y="1873"/>
                <a:ext cx="664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9" tIns="45719" rIns="91439" bIns="45719">
                <a:spAutoFit/>
              </a:bodyPr>
              <a:lstStyle/>
              <a:p>
                <a:pPr marL="342900" indent="-342900">
                  <a:spcBef>
                    <a:spcPct val="5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None/>
                </a:pPr>
                <a:r>
                  <a:rPr lang="en-GB" sz="2100" baseline="-25000">
                    <a:solidFill>
                      <a:srgbClr val="FF0000"/>
                    </a:solidFill>
                    <a:latin typeface="Trebuchet MS" pitchFamily="34" charset="0"/>
                    <a:ea typeface="ヒラギノ角ゴ ProN W3"/>
                    <a:cs typeface="ヒラギノ角ゴ ProN W3"/>
                  </a:rPr>
                  <a:t>600 C</a:t>
                </a:r>
                <a:endParaRPr lang="en-US" sz="2100" baseline="-25000">
                  <a:solidFill>
                    <a:srgbClr val="FF0000"/>
                  </a:solidFill>
                  <a:latin typeface="Trebuchet MS" pitchFamily="34" charset="0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92170" name="Line 10"/>
              <p:cNvSpPr>
                <a:spLocks noChangeShapeType="1"/>
              </p:cNvSpPr>
              <p:nvPr/>
            </p:nvSpPr>
            <p:spPr bwMode="auto">
              <a:xfrm flipH="1">
                <a:off x="1212" y="2113"/>
                <a:ext cx="411" cy="15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71" name="Line 11"/>
              <p:cNvSpPr>
                <a:spLocks noChangeShapeType="1"/>
              </p:cNvSpPr>
              <p:nvPr/>
            </p:nvSpPr>
            <p:spPr bwMode="auto">
              <a:xfrm flipH="1">
                <a:off x="3115" y="2360"/>
                <a:ext cx="176" cy="277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72" name="Line 12"/>
              <p:cNvSpPr>
                <a:spLocks noChangeShapeType="1"/>
              </p:cNvSpPr>
              <p:nvPr/>
            </p:nvSpPr>
            <p:spPr bwMode="auto">
              <a:xfrm flipH="1" flipV="1">
                <a:off x="2117" y="1233"/>
                <a:ext cx="343" cy="62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73" name="Text Box 13"/>
              <p:cNvSpPr txBox="1">
                <a:spLocks noChangeArrowheads="1"/>
              </p:cNvSpPr>
              <p:nvPr/>
            </p:nvSpPr>
            <p:spPr bwMode="auto">
              <a:xfrm>
                <a:off x="2437" y="1151"/>
                <a:ext cx="569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9" tIns="45719" rIns="91439" bIns="45719">
                <a:spAutoFit/>
              </a:bodyPr>
              <a:lstStyle/>
              <a:p>
                <a:pPr marL="342900" indent="-342900">
                  <a:spcBef>
                    <a:spcPct val="5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None/>
                </a:pPr>
                <a:r>
                  <a:rPr lang="en-GB" sz="2100" baseline="-25000">
                    <a:solidFill>
                      <a:srgbClr val="006600"/>
                    </a:solidFill>
                    <a:latin typeface="Trebuchet MS" pitchFamily="34" charset="0"/>
                    <a:ea typeface="ヒラギノ角ゴ ProN W3"/>
                    <a:cs typeface="ヒラギノ角ゴ ProN W3"/>
                  </a:rPr>
                  <a:t>800 C</a:t>
                </a:r>
                <a:endParaRPr lang="en-US" sz="2100" baseline="-25000">
                  <a:solidFill>
                    <a:srgbClr val="006600"/>
                  </a:solidFill>
                  <a:latin typeface="Trebuchet MS" pitchFamily="34" charset="0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92174" name="Text Box 14"/>
              <p:cNvSpPr txBox="1">
                <a:spLocks noChangeArrowheads="1"/>
              </p:cNvSpPr>
              <p:nvPr/>
            </p:nvSpPr>
            <p:spPr bwMode="auto">
              <a:xfrm>
                <a:off x="2150" y="2112"/>
                <a:ext cx="537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9" tIns="45719" rIns="91439" bIns="45719">
                <a:spAutoFit/>
              </a:bodyPr>
              <a:lstStyle/>
              <a:p>
                <a:pPr marL="342900" indent="-342900">
                  <a:spcBef>
                    <a:spcPct val="5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None/>
                </a:pPr>
                <a:r>
                  <a:rPr lang="en-US" sz="2000" baseline="-25000">
                    <a:latin typeface="Trebuchet MS" pitchFamily="34" charset="0"/>
                    <a:ea typeface="ヒラギノ角ゴ ProN W3"/>
                    <a:cs typeface="ヒラギノ角ゴ ProN W3"/>
                  </a:rPr>
                  <a:t>400C</a:t>
                </a:r>
              </a:p>
            </p:txBody>
          </p:sp>
          <p:sp>
            <p:nvSpPr>
              <p:cNvPr id="92175" name="Line 15"/>
              <p:cNvSpPr>
                <a:spLocks noChangeShapeType="1"/>
              </p:cNvSpPr>
              <p:nvPr/>
            </p:nvSpPr>
            <p:spPr bwMode="auto">
              <a:xfrm flipH="1">
                <a:off x="1859" y="2336"/>
                <a:ext cx="320" cy="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76" name="Line 16"/>
              <p:cNvSpPr>
                <a:spLocks noChangeShapeType="1"/>
              </p:cNvSpPr>
              <p:nvPr/>
            </p:nvSpPr>
            <p:spPr bwMode="auto">
              <a:xfrm flipH="1" flipV="1">
                <a:off x="2117" y="1233"/>
                <a:ext cx="343" cy="62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77" name="Text Box 17"/>
              <p:cNvSpPr txBox="1">
                <a:spLocks noChangeArrowheads="1"/>
              </p:cNvSpPr>
              <p:nvPr/>
            </p:nvSpPr>
            <p:spPr bwMode="auto">
              <a:xfrm>
                <a:off x="2437" y="1151"/>
                <a:ext cx="569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9" tIns="45719" rIns="91439" bIns="45719">
                <a:spAutoFit/>
              </a:bodyPr>
              <a:lstStyle/>
              <a:p>
                <a:pPr marL="342900" indent="-342900">
                  <a:spcBef>
                    <a:spcPct val="5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None/>
                </a:pPr>
                <a:r>
                  <a:rPr lang="en-GB" sz="2100" baseline="-25000">
                    <a:solidFill>
                      <a:srgbClr val="006600"/>
                    </a:solidFill>
                    <a:latin typeface="Trebuchet MS" pitchFamily="34" charset="0"/>
                    <a:ea typeface="ヒラギノ角ゴ ProN W3"/>
                    <a:cs typeface="ヒラギノ角ゴ ProN W3"/>
                  </a:rPr>
                  <a:t>800 C</a:t>
                </a:r>
                <a:endParaRPr lang="en-US" sz="2100" baseline="-25000">
                  <a:solidFill>
                    <a:srgbClr val="006600"/>
                  </a:solidFill>
                  <a:latin typeface="Trebuchet MS" pitchFamily="34" charset="0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92178" name="Line 18"/>
              <p:cNvSpPr>
                <a:spLocks noChangeShapeType="1"/>
              </p:cNvSpPr>
              <p:nvPr/>
            </p:nvSpPr>
            <p:spPr bwMode="auto">
              <a:xfrm flipH="1" flipV="1">
                <a:off x="2117" y="1233"/>
                <a:ext cx="343" cy="62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79" name="Text Box 19"/>
              <p:cNvSpPr txBox="1">
                <a:spLocks noChangeArrowheads="1"/>
              </p:cNvSpPr>
              <p:nvPr/>
            </p:nvSpPr>
            <p:spPr bwMode="auto">
              <a:xfrm>
                <a:off x="2437" y="1151"/>
                <a:ext cx="569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9" tIns="45719" rIns="91439" bIns="45719">
                <a:spAutoFit/>
              </a:bodyPr>
              <a:lstStyle/>
              <a:p>
                <a:pPr marL="342900" indent="-342900">
                  <a:spcBef>
                    <a:spcPct val="5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None/>
                </a:pPr>
                <a:r>
                  <a:rPr lang="en-GB" sz="2100" baseline="-25000">
                    <a:solidFill>
                      <a:srgbClr val="006600"/>
                    </a:solidFill>
                    <a:latin typeface="Trebuchet MS" pitchFamily="34" charset="0"/>
                    <a:ea typeface="ヒラギノ角ゴ ProN W3"/>
                    <a:cs typeface="ヒラギノ角ゴ ProN W3"/>
                  </a:rPr>
                  <a:t>800 C</a:t>
                </a:r>
                <a:endParaRPr lang="en-US" sz="2100" baseline="-25000">
                  <a:solidFill>
                    <a:srgbClr val="006600"/>
                  </a:solidFill>
                  <a:latin typeface="Trebuchet MS" pitchFamily="34" charset="0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92180" name="Text Box 20"/>
              <p:cNvSpPr txBox="1">
                <a:spLocks noChangeArrowheads="1"/>
              </p:cNvSpPr>
              <p:nvPr/>
            </p:nvSpPr>
            <p:spPr bwMode="auto">
              <a:xfrm>
                <a:off x="1492" y="1873"/>
                <a:ext cx="664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9" tIns="45719" rIns="91439" bIns="45719">
                <a:spAutoFit/>
              </a:bodyPr>
              <a:lstStyle/>
              <a:p>
                <a:pPr marL="342900" indent="-342900">
                  <a:spcBef>
                    <a:spcPct val="5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None/>
                </a:pPr>
                <a:r>
                  <a:rPr lang="en-GB" sz="2100" baseline="-25000">
                    <a:solidFill>
                      <a:srgbClr val="FF0000"/>
                    </a:solidFill>
                    <a:latin typeface="Trebuchet MS" pitchFamily="34" charset="0"/>
                    <a:ea typeface="ヒラギノ角ゴ ProN W3"/>
                    <a:cs typeface="ヒラギノ角ゴ ProN W3"/>
                  </a:rPr>
                  <a:t>600 C</a:t>
                </a:r>
                <a:endParaRPr lang="en-US" sz="2100" baseline="-25000">
                  <a:solidFill>
                    <a:srgbClr val="FF0000"/>
                  </a:solidFill>
                  <a:latin typeface="Trebuchet MS" pitchFamily="34" charset="0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92181" name="Line 21"/>
              <p:cNvSpPr>
                <a:spLocks noChangeShapeType="1"/>
              </p:cNvSpPr>
              <p:nvPr/>
            </p:nvSpPr>
            <p:spPr bwMode="auto">
              <a:xfrm flipH="1" flipV="1">
                <a:off x="2117" y="1233"/>
                <a:ext cx="343" cy="62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82" name="Text Box 22"/>
              <p:cNvSpPr txBox="1">
                <a:spLocks noChangeArrowheads="1"/>
              </p:cNvSpPr>
              <p:nvPr/>
            </p:nvSpPr>
            <p:spPr bwMode="auto">
              <a:xfrm>
                <a:off x="2437" y="1151"/>
                <a:ext cx="569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9" tIns="45719" rIns="91439" bIns="45719">
                <a:spAutoFit/>
              </a:bodyPr>
              <a:lstStyle/>
              <a:p>
                <a:pPr marL="342900" indent="-342900">
                  <a:spcBef>
                    <a:spcPct val="5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None/>
                </a:pPr>
                <a:r>
                  <a:rPr lang="en-GB" sz="2100" baseline="-25000">
                    <a:solidFill>
                      <a:srgbClr val="006600"/>
                    </a:solidFill>
                    <a:latin typeface="Trebuchet MS" pitchFamily="34" charset="0"/>
                    <a:ea typeface="ヒラギノ角ゴ ProN W3"/>
                    <a:cs typeface="ヒラギノ角ゴ ProN W3"/>
                  </a:rPr>
                  <a:t>800 C</a:t>
                </a:r>
                <a:endParaRPr lang="en-US" sz="2100" baseline="-25000">
                  <a:solidFill>
                    <a:srgbClr val="006600"/>
                  </a:solidFill>
                  <a:latin typeface="Trebuchet MS" pitchFamily="34" charset="0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92183" name="Line 23"/>
              <p:cNvSpPr>
                <a:spLocks noChangeShapeType="1"/>
              </p:cNvSpPr>
              <p:nvPr/>
            </p:nvSpPr>
            <p:spPr bwMode="auto">
              <a:xfrm flipH="1">
                <a:off x="1212" y="2113"/>
                <a:ext cx="411" cy="15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84" name="Text Box 24"/>
              <p:cNvSpPr txBox="1">
                <a:spLocks noChangeArrowheads="1"/>
              </p:cNvSpPr>
              <p:nvPr/>
            </p:nvSpPr>
            <p:spPr bwMode="auto">
              <a:xfrm>
                <a:off x="1492" y="1873"/>
                <a:ext cx="664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9" tIns="45719" rIns="91439" bIns="45719">
                <a:spAutoFit/>
              </a:bodyPr>
              <a:lstStyle/>
              <a:p>
                <a:pPr marL="342900" indent="-342900">
                  <a:spcBef>
                    <a:spcPct val="5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None/>
                </a:pPr>
                <a:r>
                  <a:rPr lang="en-GB" sz="2100" baseline="-25000">
                    <a:solidFill>
                      <a:srgbClr val="FF0000"/>
                    </a:solidFill>
                    <a:latin typeface="Trebuchet MS" pitchFamily="34" charset="0"/>
                    <a:ea typeface="ヒラギノ角ゴ ProN W3"/>
                    <a:cs typeface="ヒラギノ角ゴ ProN W3"/>
                  </a:rPr>
                  <a:t>600 C</a:t>
                </a:r>
                <a:endParaRPr lang="en-US" sz="2100" baseline="-25000">
                  <a:solidFill>
                    <a:srgbClr val="FF0000"/>
                  </a:solidFill>
                  <a:latin typeface="Trebuchet MS" pitchFamily="34" charset="0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92185" name="Line 25"/>
              <p:cNvSpPr>
                <a:spLocks noChangeShapeType="1"/>
              </p:cNvSpPr>
              <p:nvPr/>
            </p:nvSpPr>
            <p:spPr bwMode="auto">
              <a:xfrm flipH="1" flipV="1">
                <a:off x="2117" y="1233"/>
                <a:ext cx="343" cy="62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86" name="Text Box 26"/>
              <p:cNvSpPr txBox="1">
                <a:spLocks noChangeArrowheads="1"/>
              </p:cNvSpPr>
              <p:nvPr/>
            </p:nvSpPr>
            <p:spPr bwMode="auto">
              <a:xfrm>
                <a:off x="2437" y="1151"/>
                <a:ext cx="569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9" tIns="45719" rIns="91439" bIns="45719">
                <a:spAutoFit/>
              </a:bodyPr>
              <a:lstStyle/>
              <a:p>
                <a:pPr marL="342900" indent="-342900">
                  <a:spcBef>
                    <a:spcPct val="5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None/>
                </a:pPr>
                <a:r>
                  <a:rPr lang="en-GB" sz="2100" baseline="-25000">
                    <a:solidFill>
                      <a:srgbClr val="006600"/>
                    </a:solidFill>
                    <a:latin typeface="Trebuchet MS" pitchFamily="34" charset="0"/>
                    <a:ea typeface="ヒラギノ角ゴ ProN W3"/>
                    <a:cs typeface="ヒラギノ角ゴ ProN W3"/>
                  </a:rPr>
                  <a:t>800 C</a:t>
                </a:r>
                <a:endParaRPr lang="en-US" sz="2100" baseline="-25000">
                  <a:solidFill>
                    <a:srgbClr val="006600"/>
                  </a:solidFill>
                  <a:latin typeface="Trebuchet MS" pitchFamily="34" charset="0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92187" name="Line 27"/>
              <p:cNvSpPr>
                <a:spLocks noChangeShapeType="1"/>
              </p:cNvSpPr>
              <p:nvPr/>
            </p:nvSpPr>
            <p:spPr bwMode="auto">
              <a:xfrm flipH="1">
                <a:off x="1859" y="2336"/>
                <a:ext cx="320" cy="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88" name="Line 28"/>
              <p:cNvSpPr>
                <a:spLocks noChangeShapeType="1"/>
              </p:cNvSpPr>
              <p:nvPr/>
            </p:nvSpPr>
            <p:spPr bwMode="auto">
              <a:xfrm flipH="1">
                <a:off x="1212" y="2113"/>
                <a:ext cx="411" cy="15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89" name="Text Box 29"/>
              <p:cNvSpPr txBox="1">
                <a:spLocks noChangeArrowheads="1"/>
              </p:cNvSpPr>
              <p:nvPr/>
            </p:nvSpPr>
            <p:spPr bwMode="auto">
              <a:xfrm>
                <a:off x="1492" y="1873"/>
                <a:ext cx="664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9" tIns="45719" rIns="91439" bIns="45719">
                <a:spAutoFit/>
              </a:bodyPr>
              <a:lstStyle/>
              <a:p>
                <a:pPr marL="342900" indent="-342900">
                  <a:spcBef>
                    <a:spcPct val="5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None/>
                </a:pPr>
                <a:r>
                  <a:rPr lang="en-GB" sz="2100" baseline="-25000">
                    <a:solidFill>
                      <a:srgbClr val="FF0000"/>
                    </a:solidFill>
                    <a:latin typeface="Trebuchet MS" pitchFamily="34" charset="0"/>
                    <a:ea typeface="ヒラギノ角ゴ ProN W3"/>
                    <a:cs typeface="ヒラギノ角ゴ ProN W3"/>
                  </a:rPr>
                  <a:t>600 C</a:t>
                </a:r>
                <a:endParaRPr lang="en-US" sz="2100" baseline="-25000">
                  <a:solidFill>
                    <a:srgbClr val="FF0000"/>
                  </a:solidFill>
                  <a:latin typeface="Trebuchet MS" pitchFamily="34" charset="0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92190" name="Line 30"/>
              <p:cNvSpPr>
                <a:spLocks noChangeShapeType="1"/>
              </p:cNvSpPr>
              <p:nvPr/>
            </p:nvSpPr>
            <p:spPr bwMode="auto">
              <a:xfrm flipH="1" flipV="1">
                <a:off x="2117" y="1233"/>
                <a:ext cx="343" cy="62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91" name="Text Box 31"/>
              <p:cNvSpPr txBox="1">
                <a:spLocks noChangeArrowheads="1"/>
              </p:cNvSpPr>
              <p:nvPr/>
            </p:nvSpPr>
            <p:spPr bwMode="auto">
              <a:xfrm>
                <a:off x="2437" y="1151"/>
                <a:ext cx="569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9" tIns="45719" rIns="91439" bIns="45719">
                <a:spAutoFit/>
              </a:bodyPr>
              <a:lstStyle/>
              <a:p>
                <a:pPr marL="342900" indent="-342900">
                  <a:spcBef>
                    <a:spcPct val="5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None/>
                </a:pPr>
                <a:r>
                  <a:rPr lang="en-GB" sz="2100" baseline="-25000">
                    <a:solidFill>
                      <a:srgbClr val="006600"/>
                    </a:solidFill>
                    <a:latin typeface="Trebuchet MS" pitchFamily="34" charset="0"/>
                    <a:ea typeface="ヒラギノ角ゴ ProN W3"/>
                    <a:cs typeface="ヒラギノ角ゴ ProN W3"/>
                  </a:rPr>
                  <a:t>800 C</a:t>
                </a:r>
                <a:endParaRPr lang="en-US" sz="2100" baseline="-25000">
                  <a:solidFill>
                    <a:srgbClr val="006600"/>
                  </a:solidFill>
                  <a:latin typeface="Trebuchet MS" pitchFamily="34" charset="0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92192" name="Text Box 32"/>
              <p:cNvSpPr txBox="1">
                <a:spLocks noChangeArrowheads="1"/>
              </p:cNvSpPr>
              <p:nvPr/>
            </p:nvSpPr>
            <p:spPr bwMode="auto">
              <a:xfrm>
                <a:off x="2150" y="2112"/>
                <a:ext cx="537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9" tIns="45719" rIns="91439" bIns="45719">
                <a:spAutoFit/>
              </a:bodyPr>
              <a:lstStyle/>
              <a:p>
                <a:pPr marL="342900" indent="-342900">
                  <a:spcBef>
                    <a:spcPct val="5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None/>
                </a:pPr>
                <a:r>
                  <a:rPr lang="en-US" sz="2000" baseline="-25000">
                    <a:latin typeface="Trebuchet MS" pitchFamily="34" charset="0"/>
                    <a:ea typeface="ヒラギノ角ゴ ProN W3"/>
                    <a:cs typeface="ヒラギノ角ゴ ProN W3"/>
                  </a:rPr>
                  <a:t>400C</a:t>
                </a:r>
              </a:p>
            </p:txBody>
          </p:sp>
          <p:sp>
            <p:nvSpPr>
              <p:cNvPr id="92193" name="Line 33"/>
              <p:cNvSpPr>
                <a:spLocks noChangeShapeType="1"/>
              </p:cNvSpPr>
              <p:nvPr/>
            </p:nvSpPr>
            <p:spPr bwMode="auto">
              <a:xfrm flipH="1">
                <a:off x="1859" y="2336"/>
                <a:ext cx="320" cy="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94" name="Line 34"/>
              <p:cNvSpPr>
                <a:spLocks noChangeShapeType="1"/>
              </p:cNvSpPr>
              <p:nvPr/>
            </p:nvSpPr>
            <p:spPr bwMode="auto">
              <a:xfrm flipH="1">
                <a:off x="1212" y="2113"/>
                <a:ext cx="411" cy="15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95" name="Text Box 35"/>
              <p:cNvSpPr txBox="1">
                <a:spLocks noChangeArrowheads="1"/>
              </p:cNvSpPr>
              <p:nvPr/>
            </p:nvSpPr>
            <p:spPr bwMode="auto">
              <a:xfrm>
                <a:off x="1492" y="1873"/>
                <a:ext cx="664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9" tIns="45719" rIns="91439" bIns="45719">
                <a:spAutoFit/>
              </a:bodyPr>
              <a:lstStyle/>
              <a:p>
                <a:pPr marL="342900" indent="-342900">
                  <a:spcBef>
                    <a:spcPct val="5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None/>
                </a:pPr>
                <a:r>
                  <a:rPr lang="en-GB" sz="2100" baseline="-25000">
                    <a:solidFill>
                      <a:srgbClr val="FF0000"/>
                    </a:solidFill>
                    <a:latin typeface="Trebuchet MS" pitchFamily="34" charset="0"/>
                    <a:ea typeface="ヒラギノ角ゴ ProN W3"/>
                    <a:cs typeface="ヒラギノ角ゴ ProN W3"/>
                  </a:rPr>
                  <a:t>600 C</a:t>
                </a:r>
                <a:endParaRPr lang="en-US" sz="2100" baseline="-25000">
                  <a:solidFill>
                    <a:srgbClr val="FF0000"/>
                  </a:solidFill>
                  <a:latin typeface="Trebuchet MS" pitchFamily="34" charset="0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92196" name="Line 36"/>
              <p:cNvSpPr>
                <a:spLocks noChangeShapeType="1"/>
              </p:cNvSpPr>
              <p:nvPr/>
            </p:nvSpPr>
            <p:spPr bwMode="auto">
              <a:xfrm flipH="1" flipV="1">
                <a:off x="2117" y="1233"/>
                <a:ext cx="343" cy="62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97" name="Text Box 37"/>
              <p:cNvSpPr txBox="1">
                <a:spLocks noChangeArrowheads="1"/>
              </p:cNvSpPr>
              <p:nvPr/>
            </p:nvSpPr>
            <p:spPr bwMode="auto">
              <a:xfrm>
                <a:off x="2437" y="1151"/>
                <a:ext cx="569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9" tIns="45719" rIns="91439" bIns="45719">
                <a:spAutoFit/>
              </a:bodyPr>
              <a:lstStyle/>
              <a:p>
                <a:pPr marL="342900" indent="-342900">
                  <a:spcBef>
                    <a:spcPct val="5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None/>
                </a:pPr>
                <a:r>
                  <a:rPr lang="en-GB" sz="2100" baseline="-25000">
                    <a:solidFill>
                      <a:srgbClr val="006600"/>
                    </a:solidFill>
                    <a:latin typeface="Trebuchet MS" pitchFamily="34" charset="0"/>
                    <a:ea typeface="ヒラギノ角ゴ ProN W3"/>
                    <a:cs typeface="ヒラギノ角ゴ ProN W3"/>
                  </a:rPr>
                  <a:t>800 C</a:t>
                </a:r>
                <a:endParaRPr lang="en-US" sz="2100" baseline="-25000">
                  <a:solidFill>
                    <a:srgbClr val="006600"/>
                  </a:solidFill>
                  <a:latin typeface="Trebuchet MS" pitchFamily="34" charset="0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92198" name="Line 38"/>
              <p:cNvSpPr>
                <a:spLocks noChangeShapeType="1"/>
              </p:cNvSpPr>
              <p:nvPr/>
            </p:nvSpPr>
            <p:spPr bwMode="auto">
              <a:xfrm flipH="1">
                <a:off x="3115" y="2360"/>
                <a:ext cx="176" cy="277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99" name="Text Box 39"/>
              <p:cNvSpPr txBox="1">
                <a:spLocks noChangeArrowheads="1"/>
              </p:cNvSpPr>
              <p:nvPr/>
            </p:nvSpPr>
            <p:spPr bwMode="auto">
              <a:xfrm>
                <a:off x="2150" y="2112"/>
                <a:ext cx="537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9" tIns="45719" rIns="91439" bIns="45719">
                <a:spAutoFit/>
              </a:bodyPr>
              <a:lstStyle/>
              <a:p>
                <a:pPr marL="342900" indent="-342900">
                  <a:spcBef>
                    <a:spcPct val="5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None/>
                </a:pPr>
                <a:r>
                  <a:rPr lang="en-US" sz="2000" baseline="-25000">
                    <a:latin typeface="Trebuchet MS" pitchFamily="34" charset="0"/>
                    <a:ea typeface="ヒラギノ角ゴ ProN W3"/>
                    <a:cs typeface="ヒラギノ角ゴ ProN W3"/>
                  </a:rPr>
                  <a:t>400C</a:t>
                </a:r>
              </a:p>
            </p:txBody>
          </p:sp>
          <p:sp>
            <p:nvSpPr>
              <p:cNvPr id="92200" name="Line 40"/>
              <p:cNvSpPr>
                <a:spLocks noChangeShapeType="1"/>
              </p:cNvSpPr>
              <p:nvPr/>
            </p:nvSpPr>
            <p:spPr bwMode="auto">
              <a:xfrm flipH="1">
                <a:off x="1859" y="2336"/>
                <a:ext cx="320" cy="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01" name="Line 41"/>
              <p:cNvSpPr>
                <a:spLocks noChangeShapeType="1"/>
              </p:cNvSpPr>
              <p:nvPr/>
            </p:nvSpPr>
            <p:spPr bwMode="auto">
              <a:xfrm flipH="1">
                <a:off x="1212" y="2113"/>
                <a:ext cx="411" cy="15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02" name="Text Box 42"/>
              <p:cNvSpPr txBox="1">
                <a:spLocks noChangeArrowheads="1"/>
              </p:cNvSpPr>
              <p:nvPr/>
            </p:nvSpPr>
            <p:spPr bwMode="auto">
              <a:xfrm>
                <a:off x="1492" y="1873"/>
                <a:ext cx="664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9" tIns="45719" rIns="91439" bIns="45719">
                <a:spAutoFit/>
              </a:bodyPr>
              <a:lstStyle/>
              <a:p>
                <a:pPr marL="342900" indent="-342900">
                  <a:spcBef>
                    <a:spcPct val="5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None/>
                </a:pPr>
                <a:r>
                  <a:rPr lang="en-GB" sz="2100" baseline="-25000">
                    <a:solidFill>
                      <a:srgbClr val="FF0000"/>
                    </a:solidFill>
                    <a:latin typeface="Trebuchet MS" pitchFamily="34" charset="0"/>
                    <a:ea typeface="ヒラギノ角ゴ ProN W3"/>
                    <a:cs typeface="ヒラギノ角ゴ ProN W3"/>
                  </a:rPr>
                  <a:t>600 C</a:t>
                </a:r>
                <a:endParaRPr lang="en-US" sz="2100" baseline="-25000">
                  <a:solidFill>
                    <a:srgbClr val="FF0000"/>
                  </a:solidFill>
                  <a:latin typeface="Trebuchet MS" pitchFamily="34" charset="0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92203" name="Line 43"/>
              <p:cNvSpPr>
                <a:spLocks noChangeShapeType="1"/>
              </p:cNvSpPr>
              <p:nvPr/>
            </p:nvSpPr>
            <p:spPr bwMode="auto">
              <a:xfrm flipH="1" flipV="1">
                <a:off x="2117" y="1233"/>
                <a:ext cx="343" cy="62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04" name="Text Box 44"/>
              <p:cNvSpPr txBox="1">
                <a:spLocks noChangeArrowheads="1"/>
              </p:cNvSpPr>
              <p:nvPr/>
            </p:nvSpPr>
            <p:spPr bwMode="auto">
              <a:xfrm>
                <a:off x="2437" y="1151"/>
                <a:ext cx="569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9" tIns="45719" rIns="91439" bIns="45719">
                <a:spAutoFit/>
              </a:bodyPr>
              <a:lstStyle/>
              <a:p>
                <a:pPr marL="342900" indent="-342900">
                  <a:spcBef>
                    <a:spcPct val="5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None/>
                </a:pPr>
                <a:r>
                  <a:rPr lang="en-GB" sz="2100" baseline="-25000">
                    <a:solidFill>
                      <a:srgbClr val="006600"/>
                    </a:solidFill>
                    <a:latin typeface="Trebuchet MS" pitchFamily="34" charset="0"/>
                    <a:ea typeface="ヒラギノ角ゴ ProN W3"/>
                    <a:cs typeface="ヒラギノ角ゴ ProN W3"/>
                  </a:rPr>
                  <a:t>800 C</a:t>
                </a:r>
                <a:endParaRPr lang="en-US" sz="2100" baseline="-25000">
                  <a:solidFill>
                    <a:srgbClr val="006600"/>
                  </a:solidFill>
                  <a:latin typeface="Trebuchet MS" pitchFamily="34" charset="0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92205" name="Text Box 45"/>
              <p:cNvSpPr txBox="1">
                <a:spLocks noChangeArrowheads="1"/>
              </p:cNvSpPr>
              <p:nvPr/>
            </p:nvSpPr>
            <p:spPr bwMode="auto">
              <a:xfrm>
                <a:off x="3198" y="2136"/>
                <a:ext cx="537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9" tIns="45719" rIns="91439" bIns="45719">
                <a:spAutoFit/>
              </a:bodyPr>
              <a:lstStyle/>
              <a:p>
                <a:pPr marL="342900" indent="-342900">
                  <a:spcBef>
                    <a:spcPct val="5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None/>
                </a:pPr>
                <a:r>
                  <a:rPr lang="en-US" sz="2000" baseline="-25000">
                    <a:solidFill>
                      <a:schemeClr val="accent2"/>
                    </a:solidFill>
                    <a:latin typeface="Trebuchet MS" pitchFamily="34" charset="0"/>
                    <a:ea typeface="ヒラギノ角ゴ ProN W3"/>
                    <a:cs typeface="ヒラギノ角ゴ ProN W3"/>
                  </a:rPr>
                  <a:t>300C</a:t>
                </a:r>
              </a:p>
            </p:txBody>
          </p:sp>
          <p:sp>
            <p:nvSpPr>
              <p:cNvPr id="92206" name="Line 46"/>
              <p:cNvSpPr>
                <a:spLocks noChangeShapeType="1"/>
              </p:cNvSpPr>
              <p:nvPr/>
            </p:nvSpPr>
            <p:spPr bwMode="auto">
              <a:xfrm flipH="1">
                <a:off x="3115" y="2360"/>
                <a:ext cx="176" cy="277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07" name="Text Box 47"/>
              <p:cNvSpPr txBox="1">
                <a:spLocks noChangeArrowheads="1"/>
              </p:cNvSpPr>
              <p:nvPr/>
            </p:nvSpPr>
            <p:spPr bwMode="auto">
              <a:xfrm>
                <a:off x="2150" y="2112"/>
                <a:ext cx="537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9" tIns="45719" rIns="91439" bIns="45719">
                <a:spAutoFit/>
              </a:bodyPr>
              <a:lstStyle/>
              <a:p>
                <a:pPr marL="342900" indent="-342900">
                  <a:spcBef>
                    <a:spcPct val="5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None/>
                </a:pPr>
                <a:r>
                  <a:rPr lang="en-US" sz="2000" baseline="-25000">
                    <a:latin typeface="Trebuchet MS" pitchFamily="34" charset="0"/>
                    <a:ea typeface="ヒラギノ角ゴ ProN W3"/>
                    <a:cs typeface="ヒラギノ角ゴ ProN W3"/>
                  </a:rPr>
                  <a:t>400C</a:t>
                </a:r>
              </a:p>
            </p:txBody>
          </p:sp>
          <p:sp>
            <p:nvSpPr>
              <p:cNvPr id="92208" name="Line 48"/>
              <p:cNvSpPr>
                <a:spLocks noChangeShapeType="1"/>
              </p:cNvSpPr>
              <p:nvPr/>
            </p:nvSpPr>
            <p:spPr bwMode="auto">
              <a:xfrm flipH="1">
                <a:off x="1859" y="2336"/>
                <a:ext cx="320" cy="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09" name="Line 49"/>
              <p:cNvSpPr>
                <a:spLocks noChangeShapeType="1"/>
              </p:cNvSpPr>
              <p:nvPr/>
            </p:nvSpPr>
            <p:spPr bwMode="auto">
              <a:xfrm flipH="1">
                <a:off x="1212" y="2113"/>
                <a:ext cx="411" cy="15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10" name="Text Box 50"/>
              <p:cNvSpPr txBox="1">
                <a:spLocks noChangeArrowheads="1"/>
              </p:cNvSpPr>
              <p:nvPr/>
            </p:nvSpPr>
            <p:spPr bwMode="auto">
              <a:xfrm>
                <a:off x="1492" y="1873"/>
                <a:ext cx="664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9" tIns="45719" rIns="91439" bIns="45719">
                <a:spAutoFit/>
              </a:bodyPr>
              <a:lstStyle/>
              <a:p>
                <a:pPr marL="342900" indent="-342900">
                  <a:spcBef>
                    <a:spcPct val="5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None/>
                </a:pPr>
                <a:r>
                  <a:rPr lang="en-GB" sz="2100" baseline="-25000">
                    <a:solidFill>
                      <a:srgbClr val="FF0000"/>
                    </a:solidFill>
                    <a:latin typeface="Trebuchet MS" pitchFamily="34" charset="0"/>
                    <a:ea typeface="ヒラギノ角ゴ ProN W3"/>
                    <a:cs typeface="ヒラギノ角ゴ ProN W3"/>
                  </a:rPr>
                  <a:t>600 C</a:t>
                </a:r>
                <a:endParaRPr lang="en-US" sz="2100" baseline="-25000">
                  <a:solidFill>
                    <a:srgbClr val="FF0000"/>
                  </a:solidFill>
                  <a:latin typeface="Trebuchet MS" pitchFamily="34" charset="0"/>
                  <a:ea typeface="ヒラギノ角ゴ ProN W3"/>
                  <a:cs typeface="ヒラギノ角ゴ ProN W3"/>
                </a:endParaRPr>
              </a:p>
            </p:txBody>
          </p:sp>
          <p:sp>
            <p:nvSpPr>
              <p:cNvPr id="92211" name="Line 51"/>
              <p:cNvSpPr>
                <a:spLocks noChangeShapeType="1"/>
              </p:cNvSpPr>
              <p:nvPr/>
            </p:nvSpPr>
            <p:spPr bwMode="auto">
              <a:xfrm flipH="1" flipV="1">
                <a:off x="2117" y="1233"/>
                <a:ext cx="343" cy="62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12" name="Text Box 52"/>
              <p:cNvSpPr txBox="1">
                <a:spLocks noChangeArrowheads="1"/>
              </p:cNvSpPr>
              <p:nvPr/>
            </p:nvSpPr>
            <p:spPr bwMode="auto">
              <a:xfrm>
                <a:off x="2437" y="1151"/>
                <a:ext cx="569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39" tIns="45719" rIns="91439" bIns="45719">
                <a:spAutoFit/>
              </a:bodyPr>
              <a:lstStyle/>
              <a:p>
                <a:pPr marL="342900" indent="-342900">
                  <a:spcBef>
                    <a:spcPct val="5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None/>
                </a:pPr>
                <a:r>
                  <a:rPr lang="en-GB" sz="2100" baseline="-25000">
                    <a:solidFill>
                      <a:srgbClr val="006600"/>
                    </a:solidFill>
                    <a:latin typeface="Trebuchet MS" pitchFamily="34" charset="0"/>
                    <a:ea typeface="ヒラギノ角ゴ ProN W3"/>
                    <a:cs typeface="ヒラギノ角ゴ ProN W3"/>
                  </a:rPr>
                  <a:t>800 C</a:t>
                </a:r>
                <a:endParaRPr lang="en-US" sz="2100" baseline="-25000">
                  <a:solidFill>
                    <a:srgbClr val="006600"/>
                  </a:solidFill>
                  <a:latin typeface="Trebuchet MS" pitchFamily="34" charset="0"/>
                  <a:ea typeface="ヒラギノ角ゴ ProN W3"/>
                  <a:cs typeface="ヒラギノ角ゴ ProN W3"/>
                </a:endParaRPr>
              </a:p>
            </p:txBody>
          </p:sp>
        </p:grpSp>
      </p:grpSp>
      <p:sp>
        <p:nvSpPr>
          <p:cNvPr id="92165" name="Rectangle 53"/>
          <p:cNvSpPr>
            <a:spLocks noChangeArrowheads="1"/>
          </p:cNvSpPr>
          <p:nvPr/>
        </p:nvSpPr>
        <p:spPr bwMode="auto">
          <a:xfrm>
            <a:off x="2051050" y="4797425"/>
            <a:ext cx="5522913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/>
          <a:lstStyle/>
          <a:p>
            <a:pPr algn="ctr" eaLnBrk="0" hangingPunct="0">
              <a:spcBef>
                <a:spcPct val="20000"/>
              </a:spcBef>
            </a:pPr>
            <a:r>
              <a:rPr lang="en-GB" sz="1100">
                <a:latin typeface="Verdana" pitchFamily="34" charset="0"/>
              </a:rPr>
              <a:t>Loss at 1.9 kHz of 0.5 </a:t>
            </a:r>
            <a:r>
              <a:rPr lang="en-GB" sz="1100">
                <a:latin typeface="Symbol" pitchFamily="18" charset="2"/>
              </a:rPr>
              <a:t>m</a:t>
            </a:r>
            <a:r>
              <a:rPr lang="en-GB" sz="1100">
                <a:latin typeface="Verdana" pitchFamily="34" charset="0"/>
              </a:rPr>
              <a:t>m thick un-doped Ta</a:t>
            </a:r>
            <a:r>
              <a:rPr lang="en-GB" sz="1100" baseline="-25000">
                <a:latin typeface="Verdana" pitchFamily="34" charset="0"/>
              </a:rPr>
              <a:t>2</a:t>
            </a:r>
            <a:r>
              <a:rPr lang="en-GB" sz="1100">
                <a:latin typeface="Verdana" pitchFamily="34" charset="0"/>
              </a:rPr>
              <a:t>O</a:t>
            </a:r>
            <a:r>
              <a:rPr lang="en-GB" sz="1100" baseline="-25000">
                <a:latin typeface="Verdana" pitchFamily="34" charset="0"/>
              </a:rPr>
              <a:t>5</a:t>
            </a:r>
            <a:r>
              <a:rPr lang="en-GB" sz="1100">
                <a:latin typeface="Verdana" pitchFamily="34" charset="0"/>
              </a:rPr>
              <a:t> coatings heat treated at </a:t>
            </a:r>
            <a:r>
              <a:rPr lang="en-GB" sz="110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n-GB" sz="1100">
                <a:solidFill>
                  <a:schemeClr val="accent2"/>
                </a:solidFill>
                <a:latin typeface="Verdana" pitchFamily="34" charset="0"/>
              </a:rPr>
              <a:t>300</a:t>
            </a:r>
            <a:r>
              <a:rPr lang="en-GB" sz="1100">
                <a:solidFill>
                  <a:schemeClr val="tx2"/>
                </a:solidFill>
                <a:latin typeface="Verdana" pitchFamily="34" charset="0"/>
              </a:rPr>
              <a:t>,</a:t>
            </a:r>
            <a:r>
              <a:rPr lang="en-GB" sz="110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GB" sz="1100">
                <a:latin typeface="Verdana" pitchFamily="34" charset="0"/>
              </a:rPr>
              <a:t>400,</a:t>
            </a:r>
            <a:r>
              <a:rPr lang="en-GB" sz="1100">
                <a:solidFill>
                  <a:srgbClr val="FF0000"/>
                </a:solidFill>
                <a:latin typeface="Verdana" pitchFamily="34" charset="0"/>
              </a:rPr>
              <a:t> 600</a:t>
            </a:r>
            <a:r>
              <a:rPr lang="en-GB" sz="1100">
                <a:latin typeface="Verdana" pitchFamily="34" charset="0"/>
              </a:rPr>
              <a:t> and </a:t>
            </a:r>
            <a:r>
              <a:rPr lang="en-GB" sz="1100">
                <a:solidFill>
                  <a:srgbClr val="006600"/>
                </a:solidFill>
                <a:latin typeface="Verdana" pitchFamily="34" charset="0"/>
              </a:rPr>
              <a:t>800 C. </a:t>
            </a:r>
            <a:r>
              <a:rPr lang="en-GB" sz="1100">
                <a:latin typeface="Verdana" pitchFamily="34" charset="0"/>
              </a:rPr>
              <a:t>(Coatings from CSIRO) </a:t>
            </a:r>
            <a:endParaRPr lang="en-US" sz="11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82613" y="4594225"/>
            <a:ext cx="8526462" cy="20462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1600" smtClean="0"/>
              <a:t>35 K peak</a:t>
            </a:r>
            <a:endParaRPr lang="en-GB" sz="1700" smtClean="0"/>
          </a:p>
          <a:p>
            <a:pPr lvl="1"/>
            <a:r>
              <a:rPr lang="en-GB" sz="1600" smtClean="0"/>
              <a:t>Observed in Ta</a:t>
            </a:r>
            <a:r>
              <a:rPr lang="en-GB" sz="1600" baseline="-25000" smtClean="0"/>
              <a:t>2</a:t>
            </a:r>
            <a:r>
              <a:rPr lang="en-GB" sz="1600" smtClean="0"/>
              <a:t>O</a:t>
            </a:r>
            <a:r>
              <a:rPr lang="en-GB" sz="1600" baseline="-25000" smtClean="0"/>
              <a:t>5</a:t>
            </a:r>
            <a:r>
              <a:rPr lang="en-GB" sz="1600" smtClean="0"/>
              <a:t> heat treated at 300, 400 C, and likely in Ta</a:t>
            </a:r>
            <a:r>
              <a:rPr lang="en-GB" sz="1600" baseline="-25000" smtClean="0"/>
              <a:t>2</a:t>
            </a:r>
            <a:r>
              <a:rPr lang="en-GB" sz="1600" smtClean="0"/>
              <a:t>O</a:t>
            </a:r>
            <a:r>
              <a:rPr lang="en-GB" sz="1600" baseline="-25000" smtClean="0"/>
              <a:t>5</a:t>
            </a:r>
            <a:r>
              <a:rPr lang="en-GB" sz="1600" smtClean="0"/>
              <a:t> heat treated at 600 C</a:t>
            </a:r>
          </a:p>
          <a:p>
            <a:pPr lvl="1"/>
            <a:r>
              <a:rPr lang="en-GB" sz="1600" smtClean="0"/>
              <a:t>Activation energy 54 meV</a:t>
            </a:r>
          </a:p>
          <a:p>
            <a:pPr lvl="1"/>
            <a:r>
              <a:rPr lang="en-GB" sz="1600" smtClean="0"/>
              <a:t>Analogous to dissipation peak in fused silica, involving thermally activated transitions of oxygen atoms?</a:t>
            </a:r>
          </a:p>
        </p:txBody>
      </p:sp>
      <p:pic>
        <p:nvPicPr>
          <p:cNvPr id="94210" name="Picture 5" descr="coatingloss_1000H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863" y="676275"/>
            <a:ext cx="538797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Text Box 6"/>
          <p:cNvSpPr txBox="1">
            <a:spLocks noChangeArrowheads="1"/>
          </p:cNvSpPr>
          <p:nvPr/>
        </p:nvSpPr>
        <p:spPr bwMode="auto">
          <a:xfrm>
            <a:off x="4568825" y="3051175"/>
            <a:ext cx="7683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aseline="-25000">
                <a:solidFill>
                  <a:schemeClr val="accent2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300C</a:t>
            </a:r>
          </a:p>
        </p:txBody>
      </p:sp>
      <p:sp>
        <p:nvSpPr>
          <p:cNvPr id="94212" name="Text Box 7"/>
          <p:cNvSpPr txBox="1">
            <a:spLocks noChangeArrowheads="1"/>
          </p:cNvSpPr>
          <p:nvPr/>
        </p:nvSpPr>
        <p:spPr bwMode="auto">
          <a:xfrm>
            <a:off x="2132013" y="2676525"/>
            <a:ext cx="947737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FF00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600 C</a:t>
            </a:r>
            <a:endParaRPr lang="en-US" sz="2100" baseline="-25000">
              <a:solidFill>
                <a:srgbClr val="FF00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4213" name="Line 8"/>
          <p:cNvSpPr>
            <a:spLocks noChangeShapeType="1"/>
          </p:cNvSpPr>
          <p:nvPr/>
        </p:nvSpPr>
        <p:spPr bwMode="auto">
          <a:xfrm flipH="1">
            <a:off x="1731963" y="3019425"/>
            <a:ext cx="587375" cy="225425"/>
          </a:xfrm>
          <a:prstGeom prst="line">
            <a:avLst/>
          </a:prstGeom>
          <a:noFill/>
          <a:ln w="952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14" name="Line 9"/>
          <p:cNvSpPr>
            <a:spLocks noChangeShapeType="1"/>
          </p:cNvSpPr>
          <p:nvPr/>
        </p:nvSpPr>
        <p:spPr bwMode="auto">
          <a:xfrm flipH="1">
            <a:off x="4451350" y="3371850"/>
            <a:ext cx="250825" cy="395288"/>
          </a:xfrm>
          <a:prstGeom prst="line">
            <a:avLst/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15" name="Line 10"/>
          <p:cNvSpPr>
            <a:spLocks noChangeShapeType="1"/>
          </p:cNvSpPr>
          <p:nvPr/>
        </p:nvSpPr>
        <p:spPr bwMode="auto">
          <a:xfrm flipH="1" flipV="1">
            <a:off x="3024188" y="1762125"/>
            <a:ext cx="490537" cy="88900"/>
          </a:xfrm>
          <a:prstGeom prst="line">
            <a:avLst/>
          </a:prstGeom>
          <a:noFill/>
          <a:ln w="9525">
            <a:solidFill>
              <a:srgbClr val="00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16" name="Text Box 11"/>
          <p:cNvSpPr txBox="1">
            <a:spLocks noChangeArrowheads="1"/>
          </p:cNvSpPr>
          <p:nvPr/>
        </p:nvSpPr>
        <p:spPr bwMode="auto">
          <a:xfrm>
            <a:off x="3481388" y="1644650"/>
            <a:ext cx="812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0066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800 C</a:t>
            </a:r>
            <a:endParaRPr lang="en-US" sz="2100" baseline="-25000">
              <a:solidFill>
                <a:srgbClr val="0066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4217" name="Text Box 12"/>
          <p:cNvSpPr txBox="1">
            <a:spLocks noChangeArrowheads="1"/>
          </p:cNvSpPr>
          <p:nvPr/>
        </p:nvSpPr>
        <p:spPr bwMode="auto">
          <a:xfrm>
            <a:off x="3071813" y="3017838"/>
            <a:ext cx="7667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aseline="-25000">
                <a:latin typeface="Trebuchet MS" pitchFamily="34" charset="0"/>
                <a:ea typeface="ヒラギノ角ゴ ProN W3"/>
                <a:cs typeface="ヒラギノ角ゴ ProN W3"/>
              </a:rPr>
              <a:t>400C</a:t>
            </a:r>
          </a:p>
        </p:txBody>
      </p:sp>
      <p:sp>
        <p:nvSpPr>
          <p:cNvPr id="94218" name="Line 13"/>
          <p:cNvSpPr>
            <a:spLocks noChangeShapeType="1"/>
          </p:cNvSpPr>
          <p:nvPr/>
        </p:nvSpPr>
        <p:spPr bwMode="auto">
          <a:xfrm flipH="1">
            <a:off x="2655888" y="3336925"/>
            <a:ext cx="457200" cy="12223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19" name="Text Box 14"/>
          <p:cNvSpPr txBox="1">
            <a:spLocks noChangeArrowheads="1"/>
          </p:cNvSpPr>
          <p:nvPr/>
        </p:nvSpPr>
        <p:spPr bwMode="auto">
          <a:xfrm>
            <a:off x="7475538" y="2578100"/>
            <a:ext cx="5334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600" baseline="-25000">
                <a:solidFill>
                  <a:schemeClr val="bg1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(i)</a:t>
            </a:r>
            <a:endParaRPr lang="en-US" sz="2600" baseline="-25000">
              <a:solidFill>
                <a:schemeClr val="bg1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grpSp>
        <p:nvGrpSpPr>
          <p:cNvPr id="94220" name="Group 15"/>
          <p:cNvGrpSpPr>
            <a:grpSpLocks/>
          </p:cNvGrpSpPr>
          <p:nvPr/>
        </p:nvGrpSpPr>
        <p:grpSpPr bwMode="auto">
          <a:xfrm>
            <a:off x="6659563" y="1125538"/>
            <a:ext cx="1565275" cy="1627187"/>
            <a:chOff x="3782" y="557"/>
            <a:chExt cx="1096" cy="1139"/>
          </a:xfrm>
        </p:grpSpPr>
        <p:pic>
          <p:nvPicPr>
            <p:cNvPr id="94271" name="Picture 16" descr="Figure 9"/>
            <p:cNvPicPr>
              <a:picLocks noChangeAspect="1" noChangeArrowheads="1"/>
            </p:cNvPicPr>
            <p:nvPr/>
          </p:nvPicPr>
          <p:blipFill>
            <a:blip r:embed="rId4"/>
            <a:srcRect l="49118"/>
            <a:stretch>
              <a:fillRect/>
            </a:stretch>
          </p:blipFill>
          <p:spPr bwMode="auto">
            <a:xfrm>
              <a:off x="3809" y="631"/>
              <a:ext cx="1069" cy="1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4272" name="Text Box 17"/>
            <p:cNvSpPr txBox="1">
              <a:spLocks noChangeArrowheads="1"/>
            </p:cNvSpPr>
            <p:nvPr/>
          </p:nvSpPr>
          <p:spPr bwMode="auto">
            <a:xfrm>
              <a:off x="3782" y="557"/>
              <a:ext cx="582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9" tIns="45719" rIns="91439" bIns="45719">
              <a:spAutoFit/>
            </a:bodyPr>
            <a:lstStyle/>
            <a:p>
              <a:pPr marL="342900" indent="-342900">
                <a:spcBef>
                  <a:spcPct val="50000"/>
                </a:spcBef>
                <a:buClr>
                  <a:schemeClr val="folHlink"/>
                </a:buClr>
                <a:buSzPct val="60000"/>
                <a:buFont typeface="Wingdings" pitchFamily="2" charset="2"/>
                <a:buNone/>
              </a:pPr>
              <a:r>
                <a:rPr lang="en-GB" sz="2200" baseline="-25000">
                  <a:solidFill>
                    <a:schemeClr val="bg1"/>
                  </a:solidFill>
                  <a:latin typeface="Trebuchet MS" pitchFamily="34" charset="0"/>
                  <a:ea typeface="ヒラギノ角ゴ ProN W3"/>
                  <a:cs typeface="ヒラギノ角ゴ ProN W3"/>
                </a:rPr>
                <a:t>300 C</a:t>
              </a:r>
              <a:endParaRPr lang="en-US" sz="2200" baseline="-25000">
                <a:solidFill>
                  <a:schemeClr val="bg1"/>
                </a:solidFill>
                <a:latin typeface="Trebuchet MS" pitchFamily="34" charset="0"/>
                <a:ea typeface="ヒラギノ角ゴ ProN W3"/>
                <a:cs typeface="ヒラギノ角ゴ ProN W3"/>
              </a:endParaRPr>
            </a:p>
          </p:txBody>
        </p:sp>
      </p:grpSp>
      <p:sp>
        <p:nvSpPr>
          <p:cNvPr id="94221" name="Line 18"/>
          <p:cNvSpPr>
            <a:spLocks noChangeShapeType="1"/>
          </p:cNvSpPr>
          <p:nvPr/>
        </p:nvSpPr>
        <p:spPr bwMode="auto">
          <a:xfrm flipH="1" flipV="1">
            <a:off x="3024188" y="1762125"/>
            <a:ext cx="490537" cy="88900"/>
          </a:xfrm>
          <a:prstGeom prst="line">
            <a:avLst/>
          </a:prstGeom>
          <a:noFill/>
          <a:ln w="9525">
            <a:solidFill>
              <a:srgbClr val="00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22" name="Text Box 19"/>
          <p:cNvSpPr txBox="1">
            <a:spLocks noChangeArrowheads="1"/>
          </p:cNvSpPr>
          <p:nvPr/>
        </p:nvSpPr>
        <p:spPr bwMode="auto">
          <a:xfrm>
            <a:off x="3481388" y="1644650"/>
            <a:ext cx="812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0066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800 C</a:t>
            </a:r>
            <a:endParaRPr lang="en-US" sz="2100" baseline="-25000">
              <a:solidFill>
                <a:srgbClr val="0066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4223" name="Line 20"/>
          <p:cNvSpPr>
            <a:spLocks noChangeShapeType="1"/>
          </p:cNvSpPr>
          <p:nvPr/>
        </p:nvSpPr>
        <p:spPr bwMode="auto">
          <a:xfrm flipH="1" flipV="1">
            <a:off x="3024188" y="1762125"/>
            <a:ext cx="490537" cy="88900"/>
          </a:xfrm>
          <a:prstGeom prst="line">
            <a:avLst/>
          </a:prstGeom>
          <a:noFill/>
          <a:ln w="9525">
            <a:solidFill>
              <a:srgbClr val="00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24" name="Text Box 21"/>
          <p:cNvSpPr txBox="1">
            <a:spLocks noChangeArrowheads="1"/>
          </p:cNvSpPr>
          <p:nvPr/>
        </p:nvSpPr>
        <p:spPr bwMode="auto">
          <a:xfrm>
            <a:off x="3481388" y="1644650"/>
            <a:ext cx="812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0066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800 C</a:t>
            </a:r>
            <a:endParaRPr lang="en-US" sz="2100" baseline="-25000">
              <a:solidFill>
                <a:srgbClr val="0066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4225" name="Text Box 22"/>
          <p:cNvSpPr txBox="1">
            <a:spLocks noChangeArrowheads="1"/>
          </p:cNvSpPr>
          <p:nvPr/>
        </p:nvSpPr>
        <p:spPr bwMode="auto">
          <a:xfrm>
            <a:off x="2132013" y="2676525"/>
            <a:ext cx="947737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FF00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600 C</a:t>
            </a:r>
            <a:endParaRPr lang="en-US" sz="2100" baseline="-25000">
              <a:solidFill>
                <a:srgbClr val="FF00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4226" name="Line 23"/>
          <p:cNvSpPr>
            <a:spLocks noChangeShapeType="1"/>
          </p:cNvSpPr>
          <p:nvPr/>
        </p:nvSpPr>
        <p:spPr bwMode="auto">
          <a:xfrm flipH="1" flipV="1">
            <a:off x="3024188" y="1762125"/>
            <a:ext cx="490537" cy="88900"/>
          </a:xfrm>
          <a:prstGeom prst="line">
            <a:avLst/>
          </a:prstGeom>
          <a:noFill/>
          <a:ln w="9525">
            <a:solidFill>
              <a:srgbClr val="00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27" name="Text Box 24"/>
          <p:cNvSpPr txBox="1">
            <a:spLocks noChangeArrowheads="1"/>
          </p:cNvSpPr>
          <p:nvPr/>
        </p:nvSpPr>
        <p:spPr bwMode="auto">
          <a:xfrm>
            <a:off x="3481388" y="1644650"/>
            <a:ext cx="812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0066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800 C</a:t>
            </a:r>
            <a:endParaRPr lang="en-US" sz="2100" baseline="-25000">
              <a:solidFill>
                <a:srgbClr val="0066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4228" name="Line 25"/>
          <p:cNvSpPr>
            <a:spLocks noChangeShapeType="1"/>
          </p:cNvSpPr>
          <p:nvPr/>
        </p:nvSpPr>
        <p:spPr bwMode="auto">
          <a:xfrm flipH="1">
            <a:off x="1731963" y="3019425"/>
            <a:ext cx="587375" cy="225425"/>
          </a:xfrm>
          <a:prstGeom prst="line">
            <a:avLst/>
          </a:prstGeom>
          <a:noFill/>
          <a:ln w="952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29" name="Text Box 26"/>
          <p:cNvSpPr txBox="1">
            <a:spLocks noChangeArrowheads="1"/>
          </p:cNvSpPr>
          <p:nvPr/>
        </p:nvSpPr>
        <p:spPr bwMode="auto">
          <a:xfrm>
            <a:off x="2132013" y="2676525"/>
            <a:ext cx="947737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FF00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600 C</a:t>
            </a:r>
            <a:endParaRPr lang="en-US" sz="2100" baseline="-25000">
              <a:solidFill>
                <a:srgbClr val="FF00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4230" name="Line 27"/>
          <p:cNvSpPr>
            <a:spLocks noChangeShapeType="1"/>
          </p:cNvSpPr>
          <p:nvPr/>
        </p:nvSpPr>
        <p:spPr bwMode="auto">
          <a:xfrm flipH="1" flipV="1">
            <a:off x="3024188" y="1762125"/>
            <a:ext cx="490537" cy="88900"/>
          </a:xfrm>
          <a:prstGeom prst="line">
            <a:avLst/>
          </a:prstGeom>
          <a:noFill/>
          <a:ln w="9525">
            <a:solidFill>
              <a:srgbClr val="00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31" name="Text Box 28"/>
          <p:cNvSpPr txBox="1">
            <a:spLocks noChangeArrowheads="1"/>
          </p:cNvSpPr>
          <p:nvPr/>
        </p:nvSpPr>
        <p:spPr bwMode="auto">
          <a:xfrm>
            <a:off x="3481388" y="1644650"/>
            <a:ext cx="812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0066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800 C</a:t>
            </a:r>
            <a:endParaRPr lang="en-US" sz="2100" baseline="-25000">
              <a:solidFill>
                <a:srgbClr val="0066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4232" name="Line 29"/>
          <p:cNvSpPr>
            <a:spLocks noChangeShapeType="1"/>
          </p:cNvSpPr>
          <p:nvPr/>
        </p:nvSpPr>
        <p:spPr bwMode="auto">
          <a:xfrm flipH="1">
            <a:off x="2655888" y="3336925"/>
            <a:ext cx="457200" cy="12223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33" name="Line 30"/>
          <p:cNvSpPr>
            <a:spLocks noChangeShapeType="1"/>
          </p:cNvSpPr>
          <p:nvPr/>
        </p:nvSpPr>
        <p:spPr bwMode="auto">
          <a:xfrm flipH="1">
            <a:off x="1731963" y="3019425"/>
            <a:ext cx="587375" cy="225425"/>
          </a:xfrm>
          <a:prstGeom prst="line">
            <a:avLst/>
          </a:prstGeom>
          <a:noFill/>
          <a:ln w="952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34" name="Text Box 31"/>
          <p:cNvSpPr txBox="1">
            <a:spLocks noChangeArrowheads="1"/>
          </p:cNvSpPr>
          <p:nvPr/>
        </p:nvSpPr>
        <p:spPr bwMode="auto">
          <a:xfrm>
            <a:off x="2132013" y="2676525"/>
            <a:ext cx="947737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FF00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600 C</a:t>
            </a:r>
            <a:endParaRPr lang="en-US" sz="2100" baseline="-25000">
              <a:solidFill>
                <a:srgbClr val="FF00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4235" name="Line 32"/>
          <p:cNvSpPr>
            <a:spLocks noChangeShapeType="1"/>
          </p:cNvSpPr>
          <p:nvPr/>
        </p:nvSpPr>
        <p:spPr bwMode="auto">
          <a:xfrm flipH="1" flipV="1">
            <a:off x="3024188" y="1762125"/>
            <a:ext cx="490537" cy="88900"/>
          </a:xfrm>
          <a:prstGeom prst="line">
            <a:avLst/>
          </a:prstGeom>
          <a:noFill/>
          <a:ln w="9525">
            <a:solidFill>
              <a:srgbClr val="00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36" name="Text Box 33"/>
          <p:cNvSpPr txBox="1">
            <a:spLocks noChangeArrowheads="1"/>
          </p:cNvSpPr>
          <p:nvPr/>
        </p:nvSpPr>
        <p:spPr bwMode="auto">
          <a:xfrm>
            <a:off x="3481388" y="1644650"/>
            <a:ext cx="812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0066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800 C</a:t>
            </a:r>
            <a:endParaRPr lang="en-US" sz="2100" baseline="-25000">
              <a:solidFill>
                <a:srgbClr val="0066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4237" name="Text Box 34"/>
          <p:cNvSpPr txBox="1">
            <a:spLocks noChangeArrowheads="1"/>
          </p:cNvSpPr>
          <p:nvPr/>
        </p:nvSpPr>
        <p:spPr bwMode="auto">
          <a:xfrm>
            <a:off x="3071813" y="3017838"/>
            <a:ext cx="7667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aseline="-25000">
                <a:latin typeface="Trebuchet MS" pitchFamily="34" charset="0"/>
                <a:ea typeface="ヒラギノ角ゴ ProN W3"/>
                <a:cs typeface="ヒラギノ角ゴ ProN W3"/>
              </a:rPr>
              <a:t>400C</a:t>
            </a:r>
          </a:p>
        </p:txBody>
      </p:sp>
      <p:sp>
        <p:nvSpPr>
          <p:cNvPr id="94238" name="Line 35"/>
          <p:cNvSpPr>
            <a:spLocks noChangeShapeType="1"/>
          </p:cNvSpPr>
          <p:nvPr/>
        </p:nvSpPr>
        <p:spPr bwMode="auto">
          <a:xfrm flipH="1">
            <a:off x="2655888" y="3336925"/>
            <a:ext cx="457200" cy="12223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39" name="Line 36"/>
          <p:cNvSpPr>
            <a:spLocks noChangeShapeType="1"/>
          </p:cNvSpPr>
          <p:nvPr/>
        </p:nvSpPr>
        <p:spPr bwMode="auto">
          <a:xfrm flipH="1">
            <a:off x="1731963" y="3019425"/>
            <a:ext cx="587375" cy="225425"/>
          </a:xfrm>
          <a:prstGeom prst="line">
            <a:avLst/>
          </a:prstGeom>
          <a:noFill/>
          <a:ln w="952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40" name="Text Box 37"/>
          <p:cNvSpPr txBox="1">
            <a:spLocks noChangeArrowheads="1"/>
          </p:cNvSpPr>
          <p:nvPr/>
        </p:nvSpPr>
        <p:spPr bwMode="auto">
          <a:xfrm>
            <a:off x="2132013" y="2676525"/>
            <a:ext cx="947737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FF00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600 C</a:t>
            </a:r>
            <a:endParaRPr lang="en-US" sz="2100" baseline="-25000">
              <a:solidFill>
                <a:srgbClr val="FF00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4241" name="Line 38"/>
          <p:cNvSpPr>
            <a:spLocks noChangeShapeType="1"/>
          </p:cNvSpPr>
          <p:nvPr/>
        </p:nvSpPr>
        <p:spPr bwMode="auto">
          <a:xfrm flipH="1" flipV="1">
            <a:off x="3024188" y="1762125"/>
            <a:ext cx="490537" cy="88900"/>
          </a:xfrm>
          <a:prstGeom prst="line">
            <a:avLst/>
          </a:prstGeom>
          <a:noFill/>
          <a:ln w="9525">
            <a:solidFill>
              <a:srgbClr val="00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42" name="Text Box 39"/>
          <p:cNvSpPr txBox="1">
            <a:spLocks noChangeArrowheads="1"/>
          </p:cNvSpPr>
          <p:nvPr/>
        </p:nvSpPr>
        <p:spPr bwMode="auto">
          <a:xfrm>
            <a:off x="3481388" y="1644650"/>
            <a:ext cx="812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0066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800 C</a:t>
            </a:r>
            <a:endParaRPr lang="en-US" sz="2100" baseline="-25000">
              <a:solidFill>
                <a:srgbClr val="0066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4243" name="Line 40"/>
          <p:cNvSpPr>
            <a:spLocks noChangeShapeType="1"/>
          </p:cNvSpPr>
          <p:nvPr/>
        </p:nvSpPr>
        <p:spPr bwMode="auto">
          <a:xfrm flipH="1">
            <a:off x="4451350" y="3371850"/>
            <a:ext cx="250825" cy="395288"/>
          </a:xfrm>
          <a:prstGeom prst="line">
            <a:avLst/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44" name="Text Box 41"/>
          <p:cNvSpPr txBox="1">
            <a:spLocks noChangeArrowheads="1"/>
          </p:cNvSpPr>
          <p:nvPr/>
        </p:nvSpPr>
        <p:spPr bwMode="auto">
          <a:xfrm>
            <a:off x="3071813" y="3017838"/>
            <a:ext cx="7667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aseline="-25000">
                <a:latin typeface="Trebuchet MS" pitchFamily="34" charset="0"/>
                <a:ea typeface="ヒラギノ角ゴ ProN W3"/>
                <a:cs typeface="ヒラギノ角ゴ ProN W3"/>
              </a:rPr>
              <a:t>400C</a:t>
            </a:r>
          </a:p>
        </p:txBody>
      </p:sp>
      <p:sp>
        <p:nvSpPr>
          <p:cNvPr id="94245" name="Line 42"/>
          <p:cNvSpPr>
            <a:spLocks noChangeShapeType="1"/>
          </p:cNvSpPr>
          <p:nvPr/>
        </p:nvSpPr>
        <p:spPr bwMode="auto">
          <a:xfrm flipH="1">
            <a:off x="2655888" y="3336925"/>
            <a:ext cx="457200" cy="12223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46" name="Line 43"/>
          <p:cNvSpPr>
            <a:spLocks noChangeShapeType="1"/>
          </p:cNvSpPr>
          <p:nvPr/>
        </p:nvSpPr>
        <p:spPr bwMode="auto">
          <a:xfrm flipH="1">
            <a:off x="1731963" y="3019425"/>
            <a:ext cx="587375" cy="225425"/>
          </a:xfrm>
          <a:prstGeom prst="line">
            <a:avLst/>
          </a:prstGeom>
          <a:noFill/>
          <a:ln w="952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47" name="Text Box 44"/>
          <p:cNvSpPr txBox="1">
            <a:spLocks noChangeArrowheads="1"/>
          </p:cNvSpPr>
          <p:nvPr/>
        </p:nvSpPr>
        <p:spPr bwMode="auto">
          <a:xfrm>
            <a:off x="2132013" y="2676525"/>
            <a:ext cx="947737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FF00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600 C</a:t>
            </a:r>
            <a:endParaRPr lang="en-US" sz="2100" baseline="-25000">
              <a:solidFill>
                <a:srgbClr val="FF00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4248" name="Line 45"/>
          <p:cNvSpPr>
            <a:spLocks noChangeShapeType="1"/>
          </p:cNvSpPr>
          <p:nvPr/>
        </p:nvSpPr>
        <p:spPr bwMode="auto">
          <a:xfrm flipH="1" flipV="1">
            <a:off x="3024188" y="1762125"/>
            <a:ext cx="490537" cy="88900"/>
          </a:xfrm>
          <a:prstGeom prst="line">
            <a:avLst/>
          </a:prstGeom>
          <a:noFill/>
          <a:ln w="9525">
            <a:solidFill>
              <a:srgbClr val="00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49" name="Text Box 46"/>
          <p:cNvSpPr txBox="1">
            <a:spLocks noChangeArrowheads="1"/>
          </p:cNvSpPr>
          <p:nvPr/>
        </p:nvSpPr>
        <p:spPr bwMode="auto">
          <a:xfrm>
            <a:off x="3481388" y="1644650"/>
            <a:ext cx="812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0066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800 C</a:t>
            </a:r>
            <a:endParaRPr lang="en-US" sz="2100" baseline="-25000">
              <a:solidFill>
                <a:srgbClr val="0066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4250" name="Text Box 47"/>
          <p:cNvSpPr txBox="1">
            <a:spLocks noChangeArrowheads="1"/>
          </p:cNvSpPr>
          <p:nvPr/>
        </p:nvSpPr>
        <p:spPr bwMode="auto">
          <a:xfrm>
            <a:off x="4568825" y="3051175"/>
            <a:ext cx="7683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aseline="-25000">
                <a:solidFill>
                  <a:schemeClr val="accent2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300C</a:t>
            </a:r>
          </a:p>
        </p:txBody>
      </p:sp>
      <p:sp>
        <p:nvSpPr>
          <p:cNvPr id="94251" name="Line 48"/>
          <p:cNvSpPr>
            <a:spLocks noChangeShapeType="1"/>
          </p:cNvSpPr>
          <p:nvPr/>
        </p:nvSpPr>
        <p:spPr bwMode="auto">
          <a:xfrm flipH="1">
            <a:off x="4451350" y="3371850"/>
            <a:ext cx="250825" cy="395288"/>
          </a:xfrm>
          <a:prstGeom prst="line">
            <a:avLst/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52" name="Text Box 49"/>
          <p:cNvSpPr txBox="1">
            <a:spLocks noChangeArrowheads="1"/>
          </p:cNvSpPr>
          <p:nvPr/>
        </p:nvSpPr>
        <p:spPr bwMode="auto">
          <a:xfrm>
            <a:off x="3071813" y="3017838"/>
            <a:ext cx="7667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aseline="-25000">
                <a:latin typeface="Trebuchet MS" pitchFamily="34" charset="0"/>
                <a:ea typeface="ヒラギノ角ゴ ProN W3"/>
                <a:cs typeface="ヒラギノ角ゴ ProN W3"/>
              </a:rPr>
              <a:t>400C</a:t>
            </a:r>
          </a:p>
        </p:txBody>
      </p:sp>
      <p:sp>
        <p:nvSpPr>
          <p:cNvPr id="94253" name="Line 50"/>
          <p:cNvSpPr>
            <a:spLocks noChangeShapeType="1"/>
          </p:cNvSpPr>
          <p:nvPr/>
        </p:nvSpPr>
        <p:spPr bwMode="auto">
          <a:xfrm flipH="1">
            <a:off x="2655888" y="3336925"/>
            <a:ext cx="457200" cy="12223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54" name="Line 51"/>
          <p:cNvSpPr>
            <a:spLocks noChangeShapeType="1"/>
          </p:cNvSpPr>
          <p:nvPr/>
        </p:nvSpPr>
        <p:spPr bwMode="auto">
          <a:xfrm flipH="1">
            <a:off x="1731963" y="3019425"/>
            <a:ext cx="587375" cy="225425"/>
          </a:xfrm>
          <a:prstGeom prst="line">
            <a:avLst/>
          </a:prstGeom>
          <a:noFill/>
          <a:ln w="952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55" name="Text Box 52"/>
          <p:cNvSpPr txBox="1">
            <a:spLocks noChangeArrowheads="1"/>
          </p:cNvSpPr>
          <p:nvPr/>
        </p:nvSpPr>
        <p:spPr bwMode="auto">
          <a:xfrm>
            <a:off x="2132013" y="2676525"/>
            <a:ext cx="947737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FF00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600 C</a:t>
            </a:r>
            <a:endParaRPr lang="en-US" sz="2100" baseline="-25000">
              <a:solidFill>
                <a:srgbClr val="FF00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4256" name="Line 53"/>
          <p:cNvSpPr>
            <a:spLocks noChangeShapeType="1"/>
          </p:cNvSpPr>
          <p:nvPr/>
        </p:nvSpPr>
        <p:spPr bwMode="auto">
          <a:xfrm flipH="1" flipV="1">
            <a:off x="3024188" y="1762125"/>
            <a:ext cx="490537" cy="88900"/>
          </a:xfrm>
          <a:prstGeom prst="line">
            <a:avLst/>
          </a:prstGeom>
          <a:noFill/>
          <a:ln w="9525">
            <a:solidFill>
              <a:srgbClr val="00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57" name="Text Box 54"/>
          <p:cNvSpPr txBox="1">
            <a:spLocks noChangeArrowheads="1"/>
          </p:cNvSpPr>
          <p:nvPr/>
        </p:nvSpPr>
        <p:spPr bwMode="auto">
          <a:xfrm>
            <a:off x="3481388" y="1644650"/>
            <a:ext cx="812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0066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800 C</a:t>
            </a:r>
            <a:endParaRPr lang="en-US" sz="2100" baseline="-25000">
              <a:solidFill>
                <a:srgbClr val="0066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grpSp>
        <p:nvGrpSpPr>
          <p:cNvPr id="94258" name="Group 55"/>
          <p:cNvGrpSpPr>
            <a:grpSpLocks/>
          </p:cNvGrpSpPr>
          <p:nvPr/>
        </p:nvGrpSpPr>
        <p:grpSpPr bwMode="auto">
          <a:xfrm>
            <a:off x="296863" y="676275"/>
            <a:ext cx="5387975" cy="3852863"/>
            <a:chOff x="208" y="473"/>
            <a:chExt cx="3771" cy="2697"/>
          </a:xfrm>
        </p:grpSpPr>
        <p:pic>
          <p:nvPicPr>
            <p:cNvPr id="94262" name="Picture 56" descr="coatingloss_1000Hz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8" y="473"/>
              <a:ext cx="3771" cy="2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4263" name="Text Box 57"/>
            <p:cNvSpPr txBox="1">
              <a:spLocks noChangeArrowheads="1"/>
            </p:cNvSpPr>
            <p:nvPr/>
          </p:nvSpPr>
          <p:spPr bwMode="auto">
            <a:xfrm>
              <a:off x="3198" y="2136"/>
              <a:ext cx="537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9" tIns="45719" rIns="91439" bIns="45719">
              <a:spAutoFit/>
            </a:bodyPr>
            <a:lstStyle/>
            <a:p>
              <a:pPr marL="342900" indent="-342900">
                <a:spcBef>
                  <a:spcPct val="50000"/>
                </a:spcBef>
                <a:buClr>
                  <a:schemeClr val="folHlink"/>
                </a:buClr>
                <a:buSzPct val="60000"/>
                <a:buFont typeface="Wingdings" pitchFamily="2" charset="2"/>
                <a:buNone/>
              </a:pPr>
              <a:r>
                <a:rPr lang="en-US" sz="2000" baseline="-25000">
                  <a:solidFill>
                    <a:schemeClr val="accent2"/>
                  </a:solidFill>
                  <a:latin typeface="Trebuchet MS" pitchFamily="34" charset="0"/>
                  <a:ea typeface="ヒラギノ角ゴ ProN W3"/>
                  <a:cs typeface="ヒラギノ角ゴ ProN W3"/>
                </a:rPr>
                <a:t>300C</a:t>
              </a:r>
            </a:p>
          </p:txBody>
        </p:sp>
        <p:sp>
          <p:nvSpPr>
            <p:cNvPr id="94264" name="Line 58"/>
            <p:cNvSpPr>
              <a:spLocks noChangeShapeType="1"/>
            </p:cNvSpPr>
            <p:nvPr/>
          </p:nvSpPr>
          <p:spPr bwMode="auto">
            <a:xfrm flipH="1">
              <a:off x="3115" y="2360"/>
              <a:ext cx="176" cy="277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65" name="Text Box 59"/>
            <p:cNvSpPr txBox="1">
              <a:spLocks noChangeArrowheads="1"/>
            </p:cNvSpPr>
            <p:nvPr/>
          </p:nvSpPr>
          <p:spPr bwMode="auto">
            <a:xfrm>
              <a:off x="2150" y="2112"/>
              <a:ext cx="537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9" tIns="45719" rIns="91439" bIns="45719">
              <a:spAutoFit/>
            </a:bodyPr>
            <a:lstStyle/>
            <a:p>
              <a:pPr marL="342900" indent="-342900">
                <a:spcBef>
                  <a:spcPct val="50000"/>
                </a:spcBef>
                <a:buClr>
                  <a:schemeClr val="folHlink"/>
                </a:buClr>
                <a:buSzPct val="60000"/>
                <a:buFont typeface="Wingdings" pitchFamily="2" charset="2"/>
                <a:buNone/>
              </a:pPr>
              <a:r>
                <a:rPr lang="en-US" sz="2000" baseline="-25000">
                  <a:latin typeface="Trebuchet MS" pitchFamily="34" charset="0"/>
                  <a:ea typeface="ヒラギノ角ゴ ProN W3"/>
                  <a:cs typeface="ヒラギノ角ゴ ProN W3"/>
                </a:rPr>
                <a:t>400C</a:t>
              </a:r>
            </a:p>
          </p:txBody>
        </p:sp>
        <p:sp>
          <p:nvSpPr>
            <p:cNvPr id="94266" name="Line 60"/>
            <p:cNvSpPr>
              <a:spLocks noChangeShapeType="1"/>
            </p:cNvSpPr>
            <p:nvPr/>
          </p:nvSpPr>
          <p:spPr bwMode="auto">
            <a:xfrm flipH="1">
              <a:off x="1859" y="2336"/>
              <a:ext cx="32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67" name="Line 61"/>
            <p:cNvSpPr>
              <a:spLocks noChangeShapeType="1"/>
            </p:cNvSpPr>
            <p:nvPr/>
          </p:nvSpPr>
          <p:spPr bwMode="auto">
            <a:xfrm flipH="1">
              <a:off x="1212" y="2113"/>
              <a:ext cx="411" cy="15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68" name="Text Box 62"/>
            <p:cNvSpPr txBox="1">
              <a:spLocks noChangeArrowheads="1"/>
            </p:cNvSpPr>
            <p:nvPr/>
          </p:nvSpPr>
          <p:spPr bwMode="auto">
            <a:xfrm>
              <a:off x="1492" y="1873"/>
              <a:ext cx="664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9" tIns="45719" rIns="91439" bIns="45719">
              <a:spAutoFit/>
            </a:bodyPr>
            <a:lstStyle/>
            <a:p>
              <a:pPr marL="342900" indent="-342900">
                <a:spcBef>
                  <a:spcPct val="50000"/>
                </a:spcBef>
                <a:buClr>
                  <a:schemeClr val="folHlink"/>
                </a:buClr>
                <a:buSzPct val="60000"/>
                <a:buFont typeface="Wingdings" pitchFamily="2" charset="2"/>
                <a:buNone/>
              </a:pPr>
              <a:r>
                <a:rPr lang="en-GB" sz="2100" baseline="-25000">
                  <a:solidFill>
                    <a:srgbClr val="FF0000"/>
                  </a:solidFill>
                  <a:latin typeface="Trebuchet MS" pitchFamily="34" charset="0"/>
                  <a:ea typeface="ヒラギノ角ゴ ProN W3"/>
                  <a:cs typeface="ヒラギノ角ゴ ProN W3"/>
                </a:rPr>
                <a:t>600 C</a:t>
              </a:r>
              <a:endParaRPr lang="en-US" sz="2100" baseline="-25000">
                <a:solidFill>
                  <a:srgbClr val="FF0000"/>
                </a:solidFill>
                <a:latin typeface="Trebuchet MS" pitchFamily="34" charset="0"/>
                <a:ea typeface="ヒラギノ角ゴ ProN W3"/>
                <a:cs typeface="ヒラギノ角ゴ ProN W3"/>
              </a:endParaRPr>
            </a:p>
          </p:txBody>
        </p:sp>
        <p:sp>
          <p:nvSpPr>
            <p:cNvPr id="94269" name="Line 63"/>
            <p:cNvSpPr>
              <a:spLocks noChangeShapeType="1"/>
            </p:cNvSpPr>
            <p:nvPr/>
          </p:nvSpPr>
          <p:spPr bwMode="auto">
            <a:xfrm flipH="1" flipV="1">
              <a:off x="2117" y="1233"/>
              <a:ext cx="343" cy="62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70" name="Text Box 64"/>
            <p:cNvSpPr txBox="1">
              <a:spLocks noChangeArrowheads="1"/>
            </p:cNvSpPr>
            <p:nvPr/>
          </p:nvSpPr>
          <p:spPr bwMode="auto">
            <a:xfrm>
              <a:off x="2437" y="1151"/>
              <a:ext cx="569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9" tIns="45719" rIns="91439" bIns="45719">
              <a:spAutoFit/>
            </a:bodyPr>
            <a:lstStyle/>
            <a:p>
              <a:pPr marL="342900" indent="-342900">
                <a:spcBef>
                  <a:spcPct val="50000"/>
                </a:spcBef>
                <a:buClr>
                  <a:schemeClr val="folHlink"/>
                </a:buClr>
                <a:buSzPct val="60000"/>
                <a:buFont typeface="Wingdings" pitchFamily="2" charset="2"/>
                <a:buNone/>
              </a:pPr>
              <a:r>
                <a:rPr lang="en-GB" sz="2100" baseline="-25000">
                  <a:solidFill>
                    <a:srgbClr val="006600"/>
                  </a:solidFill>
                  <a:latin typeface="Trebuchet MS" pitchFamily="34" charset="0"/>
                  <a:ea typeface="ヒラギノ角ゴ ProN W3"/>
                  <a:cs typeface="ヒラギノ角ゴ ProN W3"/>
                </a:rPr>
                <a:t>800 C</a:t>
              </a:r>
              <a:endParaRPr lang="en-US" sz="2100" baseline="-25000">
                <a:solidFill>
                  <a:srgbClr val="006600"/>
                </a:solidFill>
                <a:latin typeface="Trebuchet MS" pitchFamily="34" charset="0"/>
                <a:ea typeface="ヒラギノ角ゴ ProN W3"/>
                <a:cs typeface="ヒラギノ角ゴ ProN W3"/>
              </a:endParaRPr>
            </a:p>
          </p:txBody>
        </p:sp>
      </p:grpSp>
      <p:sp>
        <p:nvSpPr>
          <p:cNvPr id="94259" name="Line 65"/>
          <p:cNvSpPr>
            <a:spLocks noChangeShapeType="1"/>
          </p:cNvSpPr>
          <p:nvPr/>
        </p:nvSpPr>
        <p:spPr bwMode="auto">
          <a:xfrm flipH="1" flipV="1">
            <a:off x="1692275" y="3589338"/>
            <a:ext cx="0" cy="3190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60" name="Rectangle 6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/>
              <a:t>Effect of heat treatment temperature on Ta</a:t>
            </a:r>
            <a:r>
              <a:rPr lang="en-GB" baseline="-25000" smtClean="0"/>
              <a:t>2</a:t>
            </a:r>
            <a:r>
              <a:rPr lang="en-GB" smtClean="0"/>
              <a:t>O</a:t>
            </a:r>
            <a:r>
              <a:rPr lang="en-GB" baseline="-25000" smtClean="0"/>
              <a:t>5</a:t>
            </a:r>
            <a:r>
              <a:rPr lang="en-GB" smtClean="0"/>
              <a:t> loss</a:t>
            </a:r>
          </a:p>
        </p:txBody>
      </p:sp>
      <p:sp>
        <p:nvSpPr>
          <p:cNvPr id="94261" name="Rectangle 67"/>
          <p:cNvSpPr>
            <a:spLocks noChangeArrowheads="1"/>
          </p:cNvSpPr>
          <p:nvPr/>
        </p:nvSpPr>
        <p:spPr bwMode="auto">
          <a:xfrm>
            <a:off x="5724525" y="2781300"/>
            <a:ext cx="33512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/>
          <a:lstStyle/>
          <a:p>
            <a:pPr eaLnBrk="0" hangingPunct="0">
              <a:spcBef>
                <a:spcPct val="20000"/>
              </a:spcBef>
            </a:pPr>
            <a:r>
              <a:rPr lang="en-GB" sz="1100">
                <a:latin typeface="Verdana" pitchFamily="34" charset="0"/>
              </a:rPr>
              <a:t>Above: Electron diffraction pattern of Ta</a:t>
            </a:r>
            <a:r>
              <a:rPr lang="en-GB" sz="1100" baseline="-25000">
                <a:latin typeface="Verdana" pitchFamily="34" charset="0"/>
              </a:rPr>
              <a:t>2</a:t>
            </a:r>
            <a:r>
              <a:rPr lang="en-GB" sz="1100">
                <a:latin typeface="Verdana" pitchFamily="34" charset="0"/>
              </a:rPr>
              <a:t>O</a:t>
            </a:r>
            <a:r>
              <a:rPr lang="en-GB" sz="1100" baseline="-25000">
                <a:latin typeface="Verdana" pitchFamily="34" charset="0"/>
              </a:rPr>
              <a:t>5</a:t>
            </a:r>
            <a:r>
              <a:rPr lang="en-GB" sz="1100">
                <a:latin typeface="Verdana" pitchFamily="34" charset="0"/>
              </a:rPr>
              <a:t> heat treated at </a:t>
            </a:r>
            <a:r>
              <a:rPr lang="en-GB" sz="1100">
                <a:solidFill>
                  <a:schemeClr val="tx2"/>
                </a:solidFill>
                <a:latin typeface="Verdana" pitchFamily="34" charset="0"/>
              </a:rPr>
              <a:t>600 C </a:t>
            </a:r>
          </a:p>
          <a:p>
            <a:pPr eaLnBrk="0" hangingPunct="0">
              <a:spcBef>
                <a:spcPct val="20000"/>
              </a:spcBef>
            </a:pPr>
            <a:r>
              <a:rPr lang="en-GB" sz="1100">
                <a:latin typeface="Verdana" pitchFamily="34" charset="0"/>
              </a:rPr>
              <a:t>Left: Loss at 1.9 kHz of 0.5 </a:t>
            </a:r>
            <a:r>
              <a:rPr lang="en-GB" sz="1100">
                <a:latin typeface="Symbol" pitchFamily="18" charset="2"/>
              </a:rPr>
              <a:t>m</a:t>
            </a:r>
            <a:r>
              <a:rPr lang="en-GB" sz="1100">
                <a:latin typeface="Verdana" pitchFamily="34" charset="0"/>
              </a:rPr>
              <a:t>m Ta</a:t>
            </a:r>
            <a:r>
              <a:rPr lang="en-GB" sz="1100" baseline="-25000">
                <a:latin typeface="Verdana" pitchFamily="34" charset="0"/>
              </a:rPr>
              <a:t>2</a:t>
            </a:r>
            <a:r>
              <a:rPr lang="en-GB" sz="1100">
                <a:latin typeface="Verdana" pitchFamily="34" charset="0"/>
              </a:rPr>
              <a:t>O</a:t>
            </a:r>
            <a:r>
              <a:rPr lang="en-GB" sz="1100" baseline="-25000">
                <a:latin typeface="Verdana" pitchFamily="34" charset="0"/>
              </a:rPr>
              <a:t>5</a:t>
            </a:r>
            <a:r>
              <a:rPr lang="en-GB" sz="1100">
                <a:latin typeface="Verdana" pitchFamily="34" charset="0"/>
              </a:rPr>
              <a:t> coatings annealed at </a:t>
            </a:r>
            <a:r>
              <a:rPr lang="en-GB" sz="110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n-GB" sz="1100">
                <a:solidFill>
                  <a:schemeClr val="accent2"/>
                </a:solidFill>
                <a:latin typeface="Verdana" pitchFamily="34" charset="0"/>
              </a:rPr>
              <a:t>300</a:t>
            </a:r>
            <a:r>
              <a:rPr lang="en-GB" sz="1100">
                <a:solidFill>
                  <a:schemeClr val="tx2"/>
                </a:solidFill>
                <a:latin typeface="Verdana" pitchFamily="34" charset="0"/>
              </a:rPr>
              <a:t>,</a:t>
            </a:r>
            <a:r>
              <a:rPr lang="en-GB" sz="110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GB" sz="1100">
                <a:latin typeface="Verdana" pitchFamily="34" charset="0"/>
              </a:rPr>
              <a:t>400,</a:t>
            </a:r>
            <a:r>
              <a:rPr lang="en-GB" sz="1100">
                <a:solidFill>
                  <a:srgbClr val="FF0000"/>
                </a:solidFill>
                <a:latin typeface="Verdana" pitchFamily="34" charset="0"/>
              </a:rPr>
              <a:t> 600</a:t>
            </a:r>
            <a:r>
              <a:rPr lang="en-GB" sz="1100">
                <a:latin typeface="Verdana" pitchFamily="34" charset="0"/>
              </a:rPr>
              <a:t> and </a:t>
            </a:r>
            <a:r>
              <a:rPr lang="en-GB" sz="1100">
                <a:solidFill>
                  <a:srgbClr val="006600"/>
                </a:solidFill>
                <a:latin typeface="Verdana" pitchFamily="34" charset="0"/>
              </a:rPr>
              <a:t>800 C.</a:t>
            </a:r>
            <a:r>
              <a:rPr lang="en-GB" sz="1100">
                <a:latin typeface="Verdana" pitchFamily="34" charset="0"/>
              </a:rPr>
              <a:t> 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11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812088" cy="693738"/>
          </a:xfrm>
        </p:spPr>
        <p:txBody>
          <a:bodyPr/>
          <a:lstStyle/>
          <a:p>
            <a:r>
              <a:rPr lang="en-GB" smtClean="0"/>
              <a:t>Effect of heat treatment temperature on Ta</a:t>
            </a:r>
            <a:r>
              <a:rPr lang="en-GB" baseline="-25000" smtClean="0"/>
              <a:t>2</a:t>
            </a:r>
            <a:r>
              <a:rPr lang="en-GB" smtClean="0"/>
              <a:t>O</a:t>
            </a:r>
            <a:r>
              <a:rPr lang="en-GB" baseline="-25000" smtClean="0"/>
              <a:t>5</a:t>
            </a:r>
            <a:r>
              <a:rPr lang="en-GB" smtClean="0"/>
              <a:t> loss</a:t>
            </a:r>
            <a:endParaRPr lang="en-US" smtClean="0"/>
          </a:p>
        </p:txBody>
      </p:sp>
      <p:sp>
        <p:nvSpPr>
          <p:cNvPr id="962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82613" y="4594225"/>
            <a:ext cx="8526462" cy="2046288"/>
          </a:xfrm>
        </p:spPr>
        <p:txBody>
          <a:bodyPr/>
          <a:lstStyle/>
          <a:p>
            <a:r>
              <a:rPr lang="en-GB" sz="1600" smtClean="0"/>
              <a:t>18 K peak</a:t>
            </a:r>
          </a:p>
          <a:p>
            <a:endParaRPr lang="en-GB" sz="1600" smtClean="0"/>
          </a:p>
          <a:p>
            <a:pPr lvl="1"/>
            <a:r>
              <a:rPr lang="en-GB" sz="1600" smtClean="0"/>
              <a:t>Observed in Ta</a:t>
            </a:r>
            <a:r>
              <a:rPr lang="en-GB" sz="1600" baseline="-25000" smtClean="0"/>
              <a:t>2</a:t>
            </a:r>
            <a:r>
              <a:rPr lang="en-GB" sz="1600" smtClean="0"/>
              <a:t>O</a:t>
            </a:r>
            <a:r>
              <a:rPr lang="en-GB" sz="1600" baseline="-25000" smtClean="0"/>
              <a:t>5</a:t>
            </a:r>
            <a:r>
              <a:rPr lang="en-GB" sz="1600" smtClean="0"/>
              <a:t> heat treated at 600 C and 800 C</a:t>
            </a:r>
          </a:p>
          <a:p>
            <a:pPr lvl="1"/>
            <a:r>
              <a:rPr lang="en-GB" sz="1600" smtClean="0"/>
              <a:t>Related to structural changes brought on by heat treatment close to crystallisation temperature?</a:t>
            </a:r>
          </a:p>
        </p:txBody>
      </p:sp>
      <p:sp>
        <p:nvSpPr>
          <p:cNvPr id="96259" name="Rectangle 4"/>
          <p:cNvSpPr>
            <a:spLocks noChangeArrowheads="1"/>
          </p:cNvSpPr>
          <p:nvPr/>
        </p:nvSpPr>
        <p:spPr bwMode="auto">
          <a:xfrm>
            <a:off x="5792788" y="2784475"/>
            <a:ext cx="3351212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/>
          <a:lstStyle/>
          <a:p>
            <a:pPr eaLnBrk="0" hangingPunct="0">
              <a:spcBef>
                <a:spcPct val="20000"/>
              </a:spcBef>
            </a:pPr>
            <a:r>
              <a:rPr lang="en-GB" sz="1100">
                <a:latin typeface="Verdana" pitchFamily="34" charset="0"/>
              </a:rPr>
              <a:t>Above: Electron diffraction pattern of Ta</a:t>
            </a:r>
            <a:r>
              <a:rPr lang="en-GB" sz="1100" baseline="-25000">
                <a:latin typeface="Verdana" pitchFamily="34" charset="0"/>
              </a:rPr>
              <a:t>2</a:t>
            </a:r>
            <a:r>
              <a:rPr lang="en-GB" sz="1100">
                <a:latin typeface="Verdana" pitchFamily="34" charset="0"/>
              </a:rPr>
              <a:t>O</a:t>
            </a:r>
            <a:r>
              <a:rPr lang="en-GB" sz="1100" baseline="-25000">
                <a:latin typeface="Verdana" pitchFamily="34" charset="0"/>
              </a:rPr>
              <a:t>5</a:t>
            </a:r>
            <a:r>
              <a:rPr lang="en-GB" sz="1100">
                <a:latin typeface="Verdana" pitchFamily="34" charset="0"/>
              </a:rPr>
              <a:t> heat treated at </a:t>
            </a:r>
            <a:r>
              <a:rPr lang="en-GB" sz="1100">
                <a:solidFill>
                  <a:schemeClr val="tx2"/>
                </a:solidFill>
                <a:latin typeface="Verdana" pitchFamily="34" charset="0"/>
              </a:rPr>
              <a:t>600 C </a:t>
            </a:r>
          </a:p>
          <a:p>
            <a:pPr eaLnBrk="0" hangingPunct="0">
              <a:spcBef>
                <a:spcPct val="20000"/>
              </a:spcBef>
            </a:pPr>
            <a:r>
              <a:rPr lang="en-GB" sz="1100">
                <a:latin typeface="Verdana" pitchFamily="34" charset="0"/>
              </a:rPr>
              <a:t>Left: Loss at 1.9 kHz of 0.5 </a:t>
            </a:r>
            <a:r>
              <a:rPr lang="en-GB" sz="1100">
                <a:latin typeface="Symbol" pitchFamily="18" charset="2"/>
              </a:rPr>
              <a:t>m</a:t>
            </a:r>
            <a:r>
              <a:rPr lang="en-GB" sz="1100">
                <a:latin typeface="Verdana" pitchFamily="34" charset="0"/>
              </a:rPr>
              <a:t>m Ta</a:t>
            </a:r>
            <a:r>
              <a:rPr lang="en-GB" sz="1100" baseline="-25000">
                <a:latin typeface="Verdana" pitchFamily="34" charset="0"/>
              </a:rPr>
              <a:t>2</a:t>
            </a:r>
            <a:r>
              <a:rPr lang="en-GB" sz="1100">
                <a:latin typeface="Verdana" pitchFamily="34" charset="0"/>
              </a:rPr>
              <a:t>O</a:t>
            </a:r>
            <a:r>
              <a:rPr lang="en-GB" sz="1100" baseline="-25000">
                <a:latin typeface="Verdana" pitchFamily="34" charset="0"/>
              </a:rPr>
              <a:t>5</a:t>
            </a:r>
            <a:r>
              <a:rPr lang="en-GB" sz="1100">
                <a:latin typeface="Verdana" pitchFamily="34" charset="0"/>
              </a:rPr>
              <a:t> coatings annealed at </a:t>
            </a:r>
            <a:r>
              <a:rPr lang="en-GB" sz="110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n-GB" sz="1100">
                <a:solidFill>
                  <a:schemeClr val="accent2"/>
                </a:solidFill>
                <a:latin typeface="Verdana" pitchFamily="34" charset="0"/>
              </a:rPr>
              <a:t>300</a:t>
            </a:r>
            <a:r>
              <a:rPr lang="en-GB" sz="1100">
                <a:solidFill>
                  <a:schemeClr val="tx2"/>
                </a:solidFill>
                <a:latin typeface="Verdana" pitchFamily="34" charset="0"/>
              </a:rPr>
              <a:t>,</a:t>
            </a:r>
            <a:r>
              <a:rPr lang="en-GB" sz="110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GB" sz="1100">
                <a:latin typeface="Verdana" pitchFamily="34" charset="0"/>
              </a:rPr>
              <a:t>400,</a:t>
            </a:r>
            <a:r>
              <a:rPr lang="en-GB" sz="1100">
                <a:solidFill>
                  <a:srgbClr val="FF0000"/>
                </a:solidFill>
                <a:latin typeface="Verdana" pitchFamily="34" charset="0"/>
              </a:rPr>
              <a:t> 600</a:t>
            </a:r>
            <a:r>
              <a:rPr lang="en-GB" sz="1100">
                <a:latin typeface="Verdana" pitchFamily="34" charset="0"/>
              </a:rPr>
              <a:t> and </a:t>
            </a:r>
            <a:r>
              <a:rPr lang="en-GB" sz="1100">
                <a:solidFill>
                  <a:srgbClr val="006600"/>
                </a:solidFill>
                <a:latin typeface="Verdana" pitchFamily="34" charset="0"/>
              </a:rPr>
              <a:t>800 C.</a:t>
            </a:r>
            <a:r>
              <a:rPr lang="en-GB" sz="1100">
                <a:latin typeface="Verdana" pitchFamily="34" charset="0"/>
              </a:rPr>
              <a:t> 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1100">
              <a:latin typeface="Verdana" pitchFamily="34" charset="0"/>
            </a:endParaRPr>
          </a:p>
        </p:txBody>
      </p:sp>
      <p:pic>
        <p:nvPicPr>
          <p:cNvPr id="96260" name="Picture 5" descr="coatingloss_1000H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863" y="676275"/>
            <a:ext cx="538797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1" name="Text Box 6"/>
          <p:cNvSpPr txBox="1">
            <a:spLocks noChangeArrowheads="1"/>
          </p:cNvSpPr>
          <p:nvPr/>
        </p:nvSpPr>
        <p:spPr bwMode="auto">
          <a:xfrm>
            <a:off x="4568825" y="3051175"/>
            <a:ext cx="7683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aseline="-25000">
                <a:solidFill>
                  <a:schemeClr val="accent2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300C</a:t>
            </a:r>
          </a:p>
        </p:txBody>
      </p:sp>
      <p:sp>
        <p:nvSpPr>
          <p:cNvPr id="96262" name="Text Box 7"/>
          <p:cNvSpPr txBox="1">
            <a:spLocks noChangeArrowheads="1"/>
          </p:cNvSpPr>
          <p:nvPr/>
        </p:nvSpPr>
        <p:spPr bwMode="auto">
          <a:xfrm>
            <a:off x="2132013" y="2676525"/>
            <a:ext cx="947737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FF00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600 C</a:t>
            </a:r>
            <a:endParaRPr lang="en-US" sz="2100" baseline="-25000">
              <a:solidFill>
                <a:srgbClr val="FF00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6263" name="Line 8"/>
          <p:cNvSpPr>
            <a:spLocks noChangeShapeType="1"/>
          </p:cNvSpPr>
          <p:nvPr/>
        </p:nvSpPr>
        <p:spPr bwMode="auto">
          <a:xfrm flipH="1">
            <a:off x="1731963" y="3019425"/>
            <a:ext cx="587375" cy="225425"/>
          </a:xfrm>
          <a:prstGeom prst="line">
            <a:avLst/>
          </a:prstGeom>
          <a:noFill/>
          <a:ln w="952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64" name="Line 9"/>
          <p:cNvSpPr>
            <a:spLocks noChangeShapeType="1"/>
          </p:cNvSpPr>
          <p:nvPr/>
        </p:nvSpPr>
        <p:spPr bwMode="auto">
          <a:xfrm flipH="1">
            <a:off x="4451350" y="3371850"/>
            <a:ext cx="250825" cy="395288"/>
          </a:xfrm>
          <a:prstGeom prst="line">
            <a:avLst/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65" name="Line 10"/>
          <p:cNvSpPr>
            <a:spLocks noChangeShapeType="1"/>
          </p:cNvSpPr>
          <p:nvPr/>
        </p:nvSpPr>
        <p:spPr bwMode="auto">
          <a:xfrm flipH="1" flipV="1">
            <a:off x="3024188" y="1762125"/>
            <a:ext cx="490537" cy="88900"/>
          </a:xfrm>
          <a:prstGeom prst="line">
            <a:avLst/>
          </a:prstGeom>
          <a:noFill/>
          <a:ln w="9525">
            <a:solidFill>
              <a:srgbClr val="00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66" name="Text Box 11"/>
          <p:cNvSpPr txBox="1">
            <a:spLocks noChangeArrowheads="1"/>
          </p:cNvSpPr>
          <p:nvPr/>
        </p:nvSpPr>
        <p:spPr bwMode="auto">
          <a:xfrm>
            <a:off x="3481388" y="1644650"/>
            <a:ext cx="812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0066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800 C</a:t>
            </a:r>
            <a:endParaRPr lang="en-US" sz="2100" baseline="-25000">
              <a:solidFill>
                <a:srgbClr val="0066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6267" name="Text Box 12"/>
          <p:cNvSpPr txBox="1">
            <a:spLocks noChangeArrowheads="1"/>
          </p:cNvSpPr>
          <p:nvPr/>
        </p:nvSpPr>
        <p:spPr bwMode="auto">
          <a:xfrm>
            <a:off x="3071813" y="3017838"/>
            <a:ext cx="7667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aseline="-25000">
                <a:latin typeface="Trebuchet MS" pitchFamily="34" charset="0"/>
                <a:ea typeface="ヒラギノ角ゴ ProN W3"/>
                <a:cs typeface="ヒラギノ角ゴ ProN W3"/>
              </a:rPr>
              <a:t>400C</a:t>
            </a:r>
          </a:p>
        </p:txBody>
      </p:sp>
      <p:sp>
        <p:nvSpPr>
          <p:cNvPr id="96268" name="Line 13"/>
          <p:cNvSpPr>
            <a:spLocks noChangeShapeType="1"/>
          </p:cNvSpPr>
          <p:nvPr/>
        </p:nvSpPr>
        <p:spPr bwMode="auto">
          <a:xfrm flipH="1">
            <a:off x="2655888" y="3336925"/>
            <a:ext cx="457200" cy="12223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69" name="Text Box 14"/>
          <p:cNvSpPr txBox="1">
            <a:spLocks noChangeArrowheads="1"/>
          </p:cNvSpPr>
          <p:nvPr/>
        </p:nvSpPr>
        <p:spPr bwMode="auto">
          <a:xfrm>
            <a:off x="7475538" y="2578100"/>
            <a:ext cx="5334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600" baseline="-25000">
                <a:solidFill>
                  <a:schemeClr val="bg1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(i)</a:t>
            </a:r>
            <a:endParaRPr lang="en-US" sz="2600" baseline="-25000">
              <a:solidFill>
                <a:schemeClr val="bg1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pic>
        <p:nvPicPr>
          <p:cNvPr id="96270" name="Picture 15" descr="Figure 9"/>
          <p:cNvPicPr>
            <a:picLocks noChangeAspect="1" noChangeArrowheads="1"/>
          </p:cNvPicPr>
          <p:nvPr/>
        </p:nvPicPr>
        <p:blipFill>
          <a:blip r:embed="rId4"/>
          <a:srcRect l="49118"/>
          <a:stretch>
            <a:fillRect/>
          </a:stretch>
        </p:blipFill>
        <p:spPr bwMode="auto">
          <a:xfrm>
            <a:off x="6623050" y="1273175"/>
            <a:ext cx="1527175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71" name="Text Box 16"/>
          <p:cNvSpPr txBox="1">
            <a:spLocks noChangeArrowheads="1"/>
          </p:cNvSpPr>
          <p:nvPr/>
        </p:nvSpPr>
        <p:spPr bwMode="auto">
          <a:xfrm>
            <a:off x="6564313" y="1144588"/>
            <a:ext cx="8318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200" baseline="-25000">
                <a:solidFill>
                  <a:schemeClr val="bg1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600 C</a:t>
            </a:r>
            <a:endParaRPr lang="en-US" sz="2200" baseline="-25000">
              <a:solidFill>
                <a:schemeClr val="bg1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6272" name="Line 17"/>
          <p:cNvSpPr>
            <a:spLocks noChangeShapeType="1"/>
          </p:cNvSpPr>
          <p:nvPr/>
        </p:nvSpPr>
        <p:spPr bwMode="auto">
          <a:xfrm flipH="1" flipV="1">
            <a:off x="3024188" y="1762125"/>
            <a:ext cx="490537" cy="88900"/>
          </a:xfrm>
          <a:prstGeom prst="line">
            <a:avLst/>
          </a:prstGeom>
          <a:noFill/>
          <a:ln w="9525">
            <a:solidFill>
              <a:srgbClr val="00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73" name="Text Box 18"/>
          <p:cNvSpPr txBox="1">
            <a:spLocks noChangeArrowheads="1"/>
          </p:cNvSpPr>
          <p:nvPr/>
        </p:nvSpPr>
        <p:spPr bwMode="auto">
          <a:xfrm>
            <a:off x="3481388" y="1644650"/>
            <a:ext cx="812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0066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800 C</a:t>
            </a:r>
            <a:endParaRPr lang="en-US" sz="2100" baseline="-25000">
              <a:solidFill>
                <a:srgbClr val="0066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6274" name="Line 19"/>
          <p:cNvSpPr>
            <a:spLocks noChangeShapeType="1"/>
          </p:cNvSpPr>
          <p:nvPr/>
        </p:nvSpPr>
        <p:spPr bwMode="auto">
          <a:xfrm flipH="1" flipV="1">
            <a:off x="3024188" y="1762125"/>
            <a:ext cx="490537" cy="88900"/>
          </a:xfrm>
          <a:prstGeom prst="line">
            <a:avLst/>
          </a:prstGeom>
          <a:noFill/>
          <a:ln w="9525">
            <a:solidFill>
              <a:srgbClr val="00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75" name="Text Box 20"/>
          <p:cNvSpPr txBox="1">
            <a:spLocks noChangeArrowheads="1"/>
          </p:cNvSpPr>
          <p:nvPr/>
        </p:nvSpPr>
        <p:spPr bwMode="auto">
          <a:xfrm>
            <a:off x="3481388" y="1644650"/>
            <a:ext cx="812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0066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800 C</a:t>
            </a:r>
            <a:endParaRPr lang="en-US" sz="2100" baseline="-25000">
              <a:solidFill>
                <a:srgbClr val="0066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6276" name="Text Box 21"/>
          <p:cNvSpPr txBox="1">
            <a:spLocks noChangeArrowheads="1"/>
          </p:cNvSpPr>
          <p:nvPr/>
        </p:nvSpPr>
        <p:spPr bwMode="auto">
          <a:xfrm>
            <a:off x="2132013" y="2676525"/>
            <a:ext cx="947737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FF00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600 C</a:t>
            </a:r>
            <a:endParaRPr lang="en-US" sz="2100" baseline="-25000">
              <a:solidFill>
                <a:srgbClr val="FF00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6277" name="Line 22"/>
          <p:cNvSpPr>
            <a:spLocks noChangeShapeType="1"/>
          </p:cNvSpPr>
          <p:nvPr/>
        </p:nvSpPr>
        <p:spPr bwMode="auto">
          <a:xfrm flipH="1" flipV="1">
            <a:off x="3024188" y="1762125"/>
            <a:ext cx="490537" cy="88900"/>
          </a:xfrm>
          <a:prstGeom prst="line">
            <a:avLst/>
          </a:prstGeom>
          <a:noFill/>
          <a:ln w="9525">
            <a:solidFill>
              <a:srgbClr val="00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78" name="Text Box 23"/>
          <p:cNvSpPr txBox="1">
            <a:spLocks noChangeArrowheads="1"/>
          </p:cNvSpPr>
          <p:nvPr/>
        </p:nvSpPr>
        <p:spPr bwMode="auto">
          <a:xfrm>
            <a:off x="3481388" y="1644650"/>
            <a:ext cx="812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0066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800 C</a:t>
            </a:r>
            <a:endParaRPr lang="en-US" sz="2100" baseline="-25000">
              <a:solidFill>
                <a:srgbClr val="0066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6279" name="Line 24"/>
          <p:cNvSpPr>
            <a:spLocks noChangeShapeType="1"/>
          </p:cNvSpPr>
          <p:nvPr/>
        </p:nvSpPr>
        <p:spPr bwMode="auto">
          <a:xfrm flipH="1">
            <a:off x="1731963" y="3019425"/>
            <a:ext cx="587375" cy="225425"/>
          </a:xfrm>
          <a:prstGeom prst="line">
            <a:avLst/>
          </a:prstGeom>
          <a:noFill/>
          <a:ln w="952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80" name="Text Box 25"/>
          <p:cNvSpPr txBox="1">
            <a:spLocks noChangeArrowheads="1"/>
          </p:cNvSpPr>
          <p:nvPr/>
        </p:nvSpPr>
        <p:spPr bwMode="auto">
          <a:xfrm>
            <a:off x="2132013" y="2676525"/>
            <a:ext cx="947737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FF00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600 C</a:t>
            </a:r>
            <a:endParaRPr lang="en-US" sz="2100" baseline="-25000">
              <a:solidFill>
                <a:srgbClr val="FF00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6281" name="Line 26"/>
          <p:cNvSpPr>
            <a:spLocks noChangeShapeType="1"/>
          </p:cNvSpPr>
          <p:nvPr/>
        </p:nvSpPr>
        <p:spPr bwMode="auto">
          <a:xfrm flipH="1" flipV="1">
            <a:off x="3024188" y="1762125"/>
            <a:ext cx="490537" cy="88900"/>
          </a:xfrm>
          <a:prstGeom prst="line">
            <a:avLst/>
          </a:prstGeom>
          <a:noFill/>
          <a:ln w="9525">
            <a:solidFill>
              <a:srgbClr val="00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82" name="Text Box 27"/>
          <p:cNvSpPr txBox="1">
            <a:spLocks noChangeArrowheads="1"/>
          </p:cNvSpPr>
          <p:nvPr/>
        </p:nvSpPr>
        <p:spPr bwMode="auto">
          <a:xfrm>
            <a:off x="3481388" y="1644650"/>
            <a:ext cx="812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0066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800 C</a:t>
            </a:r>
            <a:endParaRPr lang="en-US" sz="2100" baseline="-25000">
              <a:solidFill>
                <a:srgbClr val="0066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6283" name="Line 28"/>
          <p:cNvSpPr>
            <a:spLocks noChangeShapeType="1"/>
          </p:cNvSpPr>
          <p:nvPr/>
        </p:nvSpPr>
        <p:spPr bwMode="auto">
          <a:xfrm flipH="1">
            <a:off x="2655888" y="3336925"/>
            <a:ext cx="457200" cy="12223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84" name="Line 29"/>
          <p:cNvSpPr>
            <a:spLocks noChangeShapeType="1"/>
          </p:cNvSpPr>
          <p:nvPr/>
        </p:nvSpPr>
        <p:spPr bwMode="auto">
          <a:xfrm flipH="1">
            <a:off x="1731963" y="3019425"/>
            <a:ext cx="587375" cy="225425"/>
          </a:xfrm>
          <a:prstGeom prst="line">
            <a:avLst/>
          </a:prstGeom>
          <a:noFill/>
          <a:ln w="952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85" name="Text Box 30"/>
          <p:cNvSpPr txBox="1">
            <a:spLocks noChangeArrowheads="1"/>
          </p:cNvSpPr>
          <p:nvPr/>
        </p:nvSpPr>
        <p:spPr bwMode="auto">
          <a:xfrm>
            <a:off x="2132013" y="2676525"/>
            <a:ext cx="947737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FF00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600 C</a:t>
            </a:r>
            <a:endParaRPr lang="en-US" sz="2100" baseline="-25000">
              <a:solidFill>
                <a:srgbClr val="FF00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6286" name="Line 31"/>
          <p:cNvSpPr>
            <a:spLocks noChangeShapeType="1"/>
          </p:cNvSpPr>
          <p:nvPr/>
        </p:nvSpPr>
        <p:spPr bwMode="auto">
          <a:xfrm flipH="1" flipV="1">
            <a:off x="3024188" y="1762125"/>
            <a:ext cx="490537" cy="88900"/>
          </a:xfrm>
          <a:prstGeom prst="line">
            <a:avLst/>
          </a:prstGeom>
          <a:noFill/>
          <a:ln w="9525">
            <a:solidFill>
              <a:srgbClr val="00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87" name="Text Box 32"/>
          <p:cNvSpPr txBox="1">
            <a:spLocks noChangeArrowheads="1"/>
          </p:cNvSpPr>
          <p:nvPr/>
        </p:nvSpPr>
        <p:spPr bwMode="auto">
          <a:xfrm>
            <a:off x="3481388" y="1644650"/>
            <a:ext cx="812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0066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800 C</a:t>
            </a:r>
            <a:endParaRPr lang="en-US" sz="2100" baseline="-25000">
              <a:solidFill>
                <a:srgbClr val="0066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6288" name="Text Box 33"/>
          <p:cNvSpPr txBox="1">
            <a:spLocks noChangeArrowheads="1"/>
          </p:cNvSpPr>
          <p:nvPr/>
        </p:nvSpPr>
        <p:spPr bwMode="auto">
          <a:xfrm>
            <a:off x="3071813" y="3017838"/>
            <a:ext cx="7667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aseline="-25000">
                <a:latin typeface="Trebuchet MS" pitchFamily="34" charset="0"/>
                <a:ea typeface="ヒラギノ角ゴ ProN W3"/>
                <a:cs typeface="ヒラギノ角ゴ ProN W3"/>
              </a:rPr>
              <a:t>400C</a:t>
            </a:r>
          </a:p>
        </p:txBody>
      </p:sp>
      <p:sp>
        <p:nvSpPr>
          <p:cNvPr id="96289" name="Line 34"/>
          <p:cNvSpPr>
            <a:spLocks noChangeShapeType="1"/>
          </p:cNvSpPr>
          <p:nvPr/>
        </p:nvSpPr>
        <p:spPr bwMode="auto">
          <a:xfrm flipH="1">
            <a:off x="2655888" y="3336925"/>
            <a:ext cx="457200" cy="12223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90" name="Line 35"/>
          <p:cNvSpPr>
            <a:spLocks noChangeShapeType="1"/>
          </p:cNvSpPr>
          <p:nvPr/>
        </p:nvSpPr>
        <p:spPr bwMode="auto">
          <a:xfrm flipH="1">
            <a:off x="1731963" y="3019425"/>
            <a:ext cx="587375" cy="225425"/>
          </a:xfrm>
          <a:prstGeom prst="line">
            <a:avLst/>
          </a:prstGeom>
          <a:noFill/>
          <a:ln w="952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91" name="Text Box 36"/>
          <p:cNvSpPr txBox="1">
            <a:spLocks noChangeArrowheads="1"/>
          </p:cNvSpPr>
          <p:nvPr/>
        </p:nvSpPr>
        <p:spPr bwMode="auto">
          <a:xfrm>
            <a:off x="2132013" y="2676525"/>
            <a:ext cx="947737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FF00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600 C</a:t>
            </a:r>
            <a:endParaRPr lang="en-US" sz="2100" baseline="-25000">
              <a:solidFill>
                <a:srgbClr val="FF00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6292" name="Line 37"/>
          <p:cNvSpPr>
            <a:spLocks noChangeShapeType="1"/>
          </p:cNvSpPr>
          <p:nvPr/>
        </p:nvSpPr>
        <p:spPr bwMode="auto">
          <a:xfrm flipH="1" flipV="1">
            <a:off x="3024188" y="1762125"/>
            <a:ext cx="490537" cy="88900"/>
          </a:xfrm>
          <a:prstGeom prst="line">
            <a:avLst/>
          </a:prstGeom>
          <a:noFill/>
          <a:ln w="9525">
            <a:solidFill>
              <a:srgbClr val="00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93" name="Text Box 38"/>
          <p:cNvSpPr txBox="1">
            <a:spLocks noChangeArrowheads="1"/>
          </p:cNvSpPr>
          <p:nvPr/>
        </p:nvSpPr>
        <p:spPr bwMode="auto">
          <a:xfrm>
            <a:off x="3481388" y="1644650"/>
            <a:ext cx="812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0066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800 C</a:t>
            </a:r>
            <a:endParaRPr lang="en-US" sz="2100" baseline="-25000">
              <a:solidFill>
                <a:srgbClr val="0066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6294" name="Line 39"/>
          <p:cNvSpPr>
            <a:spLocks noChangeShapeType="1"/>
          </p:cNvSpPr>
          <p:nvPr/>
        </p:nvSpPr>
        <p:spPr bwMode="auto">
          <a:xfrm flipH="1">
            <a:off x="4451350" y="3371850"/>
            <a:ext cx="250825" cy="395288"/>
          </a:xfrm>
          <a:prstGeom prst="line">
            <a:avLst/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95" name="Text Box 40"/>
          <p:cNvSpPr txBox="1">
            <a:spLocks noChangeArrowheads="1"/>
          </p:cNvSpPr>
          <p:nvPr/>
        </p:nvSpPr>
        <p:spPr bwMode="auto">
          <a:xfrm>
            <a:off x="3071813" y="3017838"/>
            <a:ext cx="7667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aseline="-25000">
                <a:latin typeface="Trebuchet MS" pitchFamily="34" charset="0"/>
                <a:ea typeface="ヒラギノ角ゴ ProN W3"/>
                <a:cs typeface="ヒラギノ角ゴ ProN W3"/>
              </a:rPr>
              <a:t>400C</a:t>
            </a:r>
          </a:p>
        </p:txBody>
      </p:sp>
      <p:sp>
        <p:nvSpPr>
          <p:cNvPr id="96296" name="Line 41"/>
          <p:cNvSpPr>
            <a:spLocks noChangeShapeType="1"/>
          </p:cNvSpPr>
          <p:nvPr/>
        </p:nvSpPr>
        <p:spPr bwMode="auto">
          <a:xfrm flipH="1">
            <a:off x="2655888" y="3336925"/>
            <a:ext cx="457200" cy="12223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97" name="Line 42"/>
          <p:cNvSpPr>
            <a:spLocks noChangeShapeType="1"/>
          </p:cNvSpPr>
          <p:nvPr/>
        </p:nvSpPr>
        <p:spPr bwMode="auto">
          <a:xfrm flipH="1">
            <a:off x="1731963" y="3019425"/>
            <a:ext cx="587375" cy="225425"/>
          </a:xfrm>
          <a:prstGeom prst="line">
            <a:avLst/>
          </a:prstGeom>
          <a:noFill/>
          <a:ln w="952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98" name="Text Box 43"/>
          <p:cNvSpPr txBox="1">
            <a:spLocks noChangeArrowheads="1"/>
          </p:cNvSpPr>
          <p:nvPr/>
        </p:nvSpPr>
        <p:spPr bwMode="auto">
          <a:xfrm>
            <a:off x="2132013" y="2676525"/>
            <a:ext cx="947737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FF00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600 C</a:t>
            </a:r>
            <a:endParaRPr lang="en-US" sz="2100" baseline="-25000">
              <a:solidFill>
                <a:srgbClr val="FF00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6299" name="Line 44"/>
          <p:cNvSpPr>
            <a:spLocks noChangeShapeType="1"/>
          </p:cNvSpPr>
          <p:nvPr/>
        </p:nvSpPr>
        <p:spPr bwMode="auto">
          <a:xfrm flipH="1" flipV="1">
            <a:off x="3024188" y="1762125"/>
            <a:ext cx="490537" cy="88900"/>
          </a:xfrm>
          <a:prstGeom prst="line">
            <a:avLst/>
          </a:prstGeom>
          <a:noFill/>
          <a:ln w="9525">
            <a:solidFill>
              <a:srgbClr val="00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300" name="Text Box 45"/>
          <p:cNvSpPr txBox="1">
            <a:spLocks noChangeArrowheads="1"/>
          </p:cNvSpPr>
          <p:nvPr/>
        </p:nvSpPr>
        <p:spPr bwMode="auto">
          <a:xfrm>
            <a:off x="3481388" y="1644650"/>
            <a:ext cx="812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0066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800 C</a:t>
            </a:r>
            <a:endParaRPr lang="en-US" sz="2100" baseline="-25000">
              <a:solidFill>
                <a:srgbClr val="0066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6301" name="Text Box 46"/>
          <p:cNvSpPr txBox="1">
            <a:spLocks noChangeArrowheads="1"/>
          </p:cNvSpPr>
          <p:nvPr/>
        </p:nvSpPr>
        <p:spPr bwMode="auto">
          <a:xfrm>
            <a:off x="4568825" y="3051175"/>
            <a:ext cx="7683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aseline="-25000">
                <a:solidFill>
                  <a:schemeClr val="accent2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300C</a:t>
            </a:r>
          </a:p>
        </p:txBody>
      </p:sp>
      <p:sp>
        <p:nvSpPr>
          <p:cNvPr id="96302" name="Line 47"/>
          <p:cNvSpPr>
            <a:spLocks noChangeShapeType="1"/>
          </p:cNvSpPr>
          <p:nvPr/>
        </p:nvSpPr>
        <p:spPr bwMode="auto">
          <a:xfrm flipH="1">
            <a:off x="4451350" y="3371850"/>
            <a:ext cx="250825" cy="395288"/>
          </a:xfrm>
          <a:prstGeom prst="line">
            <a:avLst/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303" name="Text Box 48"/>
          <p:cNvSpPr txBox="1">
            <a:spLocks noChangeArrowheads="1"/>
          </p:cNvSpPr>
          <p:nvPr/>
        </p:nvSpPr>
        <p:spPr bwMode="auto">
          <a:xfrm>
            <a:off x="3071813" y="3017838"/>
            <a:ext cx="7667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aseline="-25000">
                <a:latin typeface="Trebuchet MS" pitchFamily="34" charset="0"/>
                <a:ea typeface="ヒラギノ角ゴ ProN W3"/>
                <a:cs typeface="ヒラギノ角ゴ ProN W3"/>
              </a:rPr>
              <a:t>400C</a:t>
            </a:r>
          </a:p>
        </p:txBody>
      </p:sp>
      <p:sp>
        <p:nvSpPr>
          <p:cNvPr id="96304" name="Line 49"/>
          <p:cNvSpPr>
            <a:spLocks noChangeShapeType="1"/>
          </p:cNvSpPr>
          <p:nvPr/>
        </p:nvSpPr>
        <p:spPr bwMode="auto">
          <a:xfrm flipH="1">
            <a:off x="2655888" y="3336925"/>
            <a:ext cx="457200" cy="12223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305" name="Line 50"/>
          <p:cNvSpPr>
            <a:spLocks noChangeShapeType="1"/>
          </p:cNvSpPr>
          <p:nvPr/>
        </p:nvSpPr>
        <p:spPr bwMode="auto">
          <a:xfrm flipH="1">
            <a:off x="1731963" y="3019425"/>
            <a:ext cx="587375" cy="225425"/>
          </a:xfrm>
          <a:prstGeom prst="line">
            <a:avLst/>
          </a:prstGeom>
          <a:noFill/>
          <a:ln w="952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306" name="Text Box 51"/>
          <p:cNvSpPr txBox="1">
            <a:spLocks noChangeArrowheads="1"/>
          </p:cNvSpPr>
          <p:nvPr/>
        </p:nvSpPr>
        <p:spPr bwMode="auto">
          <a:xfrm>
            <a:off x="2132013" y="2676525"/>
            <a:ext cx="947737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FF00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600 C</a:t>
            </a:r>
            <a:endParaRPr lang="en-US" sz="2100" baseline="-25000">
              <a:solidFill>
                <a:srgbClr val="FF00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6307" name="Line 52"/>
          <p:cNvSpPr>
            <a:spLocks noChangeShapeType="1"/>
          </p:cNvSpPr>
          <p:nvPr/>
        </p:nvSpPr>
        <p:spPr bwMode="auto">
          <a:xfrm flipH="1" flipV="1">
            <a:off x="3024188" y="1762125"/>
            <a:ext cx="490537" cy="88900"/>
          </a:xfrm>
          <a:prstGeom prst="line">
            <a:avLst/>
          </a:prstGeom>
          <a:noFill/>
          <a:ln w="9525">
            <a:solidFill>
              <a:srgbClr val="00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308" name="Text Box 53"/>
          <p:cNvSpPr txBox="1">
            <a:spLocks noChangeArrowheads="1"/>
          </p:cNvSpPr>
          <p:nvPr/>
        </p:nvSpPr>
        <p:spPr bwMode="auto">
          <a:xfrm>
            <a:off x="3481388" y="1644650"/>
            <a:ext cx="812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0066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800 C</a:t>
            </a:r>
            <a:endParaRPr lang="en-US" sz="2100" baseline="-25000">
              <a:solidFill>
                <a:srgbClr val="0066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grpSp>
        <p:nvGrpSpPr>
          <p:cNvPr id="96309" name="Group 54"/>
          <p:cNvGrpSpPr>
            <a:grpSpLocks/>
          </p:cNvGrpSpPr>
          <p:nvPr/>
        </p:nvGrpSpPr>
        <p:grpSpPr bwMode="auto">
          <a:xfrm>
            <a:off x="296863" y="676275"/>
            <a:ext cx="5387975" cy="3852863"/>
            <a:chOff x="208" y="473"/>
            <a:chExt cx="3771" cy="2697"/>
          </a:xfrm>
        </p:grpSpPr>
        <p:pic>
          <p:nvPicPr>
            <p:cNvPr id="96311" name="Picture 55" descr="coatingloss_1000Hz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8" y="473"/>
              <a:ext cx="3771" cy="2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6312" name="Text Box 56"/>
            <p:cNvSpPr txBox="1">
              <a:spLocks noChangeArrowheads="1"/>
            </p:cNvSpPr>
            <p:nvPr/>
          </p:nvSpPr>
          <p:spPr bwMode="auto">
            <a:xfrm>
              <a:off x="3198" y="2136"/>
              <a:ext cx="537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9" tIns="45719" rIns="91439" bIns="45719">
              <a:spAutoFit/>
            </a:bodyPr>
            <a:lstStyle/>
            <a:p>
              <a:pPr marL="342900" indent="-342900">
                <a:spcBef>
                  <a:spcPct val="50000"/>
                </a:spcBef>
                <a:buClr>
                  <a:schemeClr val="folHlink"/>
                </a:buClr>
                <a:buSzPct val="60000"/>
                <a:buFont typeface="Wingdings" pitchFamily="2" charset="2"/>
                <a:buNone/>
              </a:pPr>
              <a:r>
                <a:rPr lang="en-US" sz="2000" baseline="-25000">
                  <a:solidFill>
                    <a:schemeClr val="accent2"/>
                  </a:solidFill>
                  <a:latin typeface="Trebuchet MS" pitchFamily="34" charset="0"/>
                  <a:ea typeface="ヒラギノ角ゴ ProN W3"/>
                  <a:cs typeface="ヒラギノ角ゴ ProN W3"/>
                </a:rPr>
                <a:t>300C</a:t>
              </a:r>
            </a:p>
          </p:txBody>
        </p:sp>
        <p:sp>
          <p:nvSpPr>
            <p:cNvPr id="96313" name="Line 57"/>
            <p:cNvSpPr>
              <a:spLocks noChangeShapeType="1"/>
            </p:cNvSpPr>
            <p:nvPr/>
          </p:nvSpPr>
          <p:spPr bwMode="auto">
            <a:xfrm flipH="1">
              <a:off x="3115" y="2360"/>
              <a:ext cx="176" cy="277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314" name="Text Box 58"/>
            <p:cNvSpPr txBox="1">
              <a:spLocks noChangeArrowheads="1"/>
            </p:cNvSpPr>
            <p:nvPr/>
          </p:nvSpPr>
          <p:spPr bwMode="auto">
            <a:xfrm>
              <a:off x="2150" y="2112"/>
              <a:ext cx="537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9" tIns="45719" rIns="91439" bIns="45719">
              <a:spAutoFit/>
            </a:bodyPr>
            <a:lstStyle/>
            <a:p>
              <a:pPr marL="342900" indent="-342900">
                <a:spcBef>
                  <a:spcPct val="50000"/>
                </a:spcBef>
                <a:buClr>
                  <a:schemeClr val="folHlink"/>
                </a:buClr>
                <a:buSzPct val="60000"/>
                <a:buFont typeface="Wingdings" pitchFamily="2" charset="2"/>
                <a:buNone/>
              </a:pPr>
              <a:r>
                <a:rPr lang="en-US" sz="2000" baseline="-25000">
                  <a:latin typeface="Trebuchet MS" pitchFamily="34" charset="0"/>
                  <a:ea typeface="ヒラギノ角ゴ ProN W3"/>
                  <a:cs typeface="ヒラギノ角ゴ ProN W3"/>
                </a:rPr>
                <a:t>400C</a:t>
              </a:r>
            </a:p>
          </p:txBody>
        </p:sp>
        <p:sp>
          <p:nvSpPr>
            <p:cNvPr id="96315" name="Line 59"/>
            <p:cNvSpPr>
              <a:spLocks noChangeShapeType="1"/>
            </p:cNvSpPr>
            <p:nvPr/>
          </p:nvSpPr>
          <p:spPr bwMode="auto">
            <a:xfrm flipH="1">
              <a:off x="1859" y="2336"/>
              <a:ext cx="32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316" name="Line 60"/>
            <p:cNvSpPr>
              <a:spLocks noChangeShapeType="1"/>
            </p:cNvSpPr>
            <p:nvPr/>
          </p:nvSpPr>
          <p:spPr bwMode="auto">
            <a:xfrm flipH="1">
              <a:off x="1212" y="2113"/>
              <a:ext cx="411" cy="15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317" name="Text Box 61"/>
            <p:cNvSpPr txBox="1">
              <a:spLocks noChangeArrowheads="1"/>
            </p:cNvSpPr>
            <p:nvPr/>
          </p:nvSpPr>
          <p:spPr bwMode="auto">
            <a:xfrm>
              <a:off x="1492" y="1873"/>
              <a:ext cx="664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9" tIns="45719" rIns="91439" bIns="45719">
              <a:spAutoFit/>
            </a:bodyPr>
            <a:lstStyle/>
            <a:p>
              <a:pPr marL="342900" indent="-342900">
                <a:spcBef>
                  <a:spcPct val="50000"/>
                </a:spcBef>
                <a:buClr>
                  <a:schemeClr val="folHlink"/>
                </a:buClr>
                <a:buSzPct val="60000"/>
                <a:buFont typeface="Wingdings" pitchFamily="2" charset="2"/>
                <a:buNone/>
              </a:pPr>
              <a:r>
                <a:rPr lang="en-GB" sz="2100" baseline="-25000">
                  <a:solidFill>
                    <a:srgbClr val="FF0000"/>
                  </a:solidFill>
                  <a:latin typeface="Trebuchet MS" pitchFamily="34" charset="0"/>
                  <a:ea typeface="ヒラギノ角ゴ ProN W3"/>
                  <a:cs typeface="ヒラギノ角ゴ ProN W3"/>
                </a:rPr>
                <a:t>600 C</a:t>
              </a:r>
              <a:endParaRPr lang="en-US" sz="2100" baseline="-25000">
                <a:solidFill>
                  <a:srgbClr val="FF0000"/>
                </a:solidFill>
                <a:latin typeface="Trebuchet MS" pitchFamily="34" charset="0"/>
                <a:ea typeface="ヒラギノ角ゴ ProN W3"/>
                <a:cs typeface="ヒラギノ角ゴ ProN W3"/>
              </a:endParaRPr>
            </a:p>
          </p:txBody>
        </p:sp>
        <p:sp>
          <p:nvSpPr>
            <p:cNvPr id="96318" name="Line 62"/>
            <p:cNvSpPr>
              <a:spLocks noChangeShapeType="1"/>
            </p:cNvSpPr>
            <p:nvPr/>
          </p:nvSpPr>
          <p:spPr bwMode="auto">
            <a:xfrm flipH="1" flipV="1">
              <a:off x="2117" y="1233"/>
              <a:ext cx="343" cy="62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319" name="Text Box 63"/>
            <p:cNvSpPr txBox="1">
              <a:spLocks noChangeArrowheads="1"/>
            </p:cNvSpPr>
            <p:nvPr/>
          </p:nvSpPr>
          <p:spPr bwMode="auto">
            <a:xfrm>
              <a:off x="2437" y="1151"/>
              <a:ext cx="569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9" tIns="45719" rIns="91439" bIns="45719">
              <a:spAutoFit/>
            </a:bodyPr>
            <a:lstStyle/>
            <a:p>
              <a:pPr marL="342900" indent="-342900">
                <a:spcBef>
                  <a:spcPct val="50000"/>
                </a:spcBef>
                <a:buClr>
                  <a:schemeClr val="folHlink"/>
                </a:buClr>
                <a:buSzPct val="60000"/>
                <a:buFont typeface="Wingdings" pitchFamily="2" charset="2"/>
                <a:buNone/>
              </a:pPr>
              <a:r>
                <a:rPr lang="en-GB" sz="2100" baseline="-25000">
                  <a:solidFill>
                    <a:srgbClr val="006600"/>
                  </a:solidFill>
                  <a:latin typeface="Trebuchet MS" pitchFamily="34" charset="0"/>
                  <a:ea typeface="ヒラギノ角ゴ ProN W3"/>
                  <a:cs typeface="ヒラギノ角ゴ ProN W3"/>
                </a:rPr>
                <a:t>800 C</a:t>
              </a:r>
              <a:endParaRPr lang="en-US" sz="2100" baseline="-25000">
                <a:solidFill>
                  <a:srgbClr val="006600"/>
                </a:solidFill>
                <a:latin typeface="Trebuchet MS" pitchFamily="34" charset="0"/>
                <a:ea typeface="ヒラギノ角ゴ ProN W3"/>
                <a:cs typeface="ヒラギノ角ゴ ProN W3"/>
              </a:endParaRPr>
            </a:p>
          </p:txBody>
        </p:sp>
      </p:grpSp>
      <p:sp>
        <p:nvSpPr>
          <p:cNvPr id="96310" name="Line 64"/>
          <p:cNvSpPr>
            <a:spLocks noChangeShapeType="1"/>
          </p:cNvSpPr>
          <p:nvPr/>
        </p:nvSpPr>
        <p:spPr bwMode="auto">
          <a:xfrm flipH="1" flipV="1">
            <a:off x="1463675" y="3292475"/>
            <a:ext cx="0" cy="3190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596188" cy="693738"/>
          </a:xfrm>
        </p:spPr>
        <p:txBody>
          <a:bodyPr/>
          <a:lstStyle/>
          <a:p>
            <a:r>
              <a:rPr lang="en-GB" smtClean="0"/>
              <a:t>Effect of heat treatment temperature on Ta</a:t>
            </a:r>
            <a:r>
              <a:rPr lang="en-GB" baseline="-25000" smtClean="0"/>
              <a:t>2</a:t>
            </a:r>
            <a:r>
              <a:rPr lang="en-GB" smtClean="0"/>
              <a:t>O</a:t>
            </a:r>
            <a:r>
              <a:rPr lang="en-GB" baseline="-25000" smtClean="0"/>
              <a:t>5</a:t>
            </a:r>
            <a:r>
              <a:rPr lang="en-GB" smtClean="0"/>
              <a:t> loss</a:t>
            </a:r>
            <a:endParaRPr lang="en-US" smtClean="0"/>
          </a:p>
        </p:txBody>
      </p:sp>
      <p:sp>
        <p:nvSpPr>
          <p:cNvPr id="983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82613" y="4594225"/>
            <a:ext cx="8526462" cy="2046288"/>
          </a:xfrm>
        </p:spPr>
        <p:txBody>
          <a:bodyPr/>
          <a:lstStyle/>
          <a:p>
            <a:r>
              <a:rPr lang="en-GB" sz="1600" smtClean="0"/>
              <a:t>90 K peak</a:t>
            </a:r>
          </a:p>
          <a:p>
            <a:pPr lvl="1"/>
            <a:endParaRPr lang="en-GB" sz="1600" smtClean="0"/>
          </a:p>
          <a:p>
            <a:pPr lvl="1"/>
            <a:r>
              <a:rPr lang="en-GB" sz="1600" smtClean="0"/>
              <a:t>Observed in coating heat treated at 800 C</a:t>
            </a:r>
          </a:p>
          <a:p>
            <a:pPr lvl="1"/>
            <a:r>
              <a:rPr lang="en-GB" sz="1600" smtClean="0"/>
              <a:t>Large, broad loss peak likely to be related to (expected) </a:t>
            </a:r>
            <a:r>
              <a:rPr lang="en-GB" sz="1600" smtClean="0">
                <a:solidFill>
                  <a:srgbClr val="FF0000"/>
                </a:solidFill>
              </a:rPr>
              <a:t>onset of polycrystalline structure</a:t>
            </a:r>
            <a:r>
              <a:rPr lang="en-GB" sz="1600" smtClean="0"/>
              <a:t> due to high temperature heat treatment. Loss mechanism could be e.g. phonon scattering at grain boundaries </a:t>
            </a:r>
          </a:p>
        </p:txBody>
      </p:sp>
      <p:sp>
        <p:nvSpPr>
          <p:cNvPr id="98307" name="Rectangle 4"/>
          <p:cNvSpPr>
            <a:spLocks noChangeArrowheads="1"/>
          </p:cNvSpPr>
          <p:nvPr/>
        </p:nvSpPr>
        <p:spPr bwMode="auto">
          <a:xfrm>
            <a:off x="5792788" y="2711450"/>
            <a:ext cx="3351212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/>
          <a:lstStyle/>
          <a:p>
            <a:pPr eaLnBrk="0" hangingPunct="0">
              <a:spcBef>
                <a:spcPct val="20000"/>
              </a:spcBef>
            </a:pPr>
            <a:r>
              <a:rPr lang="en-GB" sz="1100">
                <a:latin typeface="Verdana" pitchFamily="34" charset="0"/>
              </a:rPr>
              <a:t>Above: Electron diffraction pattern of Ta</a:t>
            </a:r>
            <a:r>
              <a:rPr lang="en-GB" sz="1100" baseline="-25000">
                <a:latin typeface="Verdana" pitchFamily="34" charset="0"/>
              </a:rPr>
              <a:t>2</a:t>
            </a:r>
            <a:r>
              <a:rPr lang="en-GB" sz="1100">
                <a:latin typeface="Verdana" pitchFamily="34" charset="0"/>
              </a:rPr>
              <a:t>O</a:t>
            </a:r>
            <a:r>
              <a:rPr lang="en-GB" sz="1100" baseline="-25000">
                <a:latin typeface="Verdana" pitchFamily="34" charset="0"/>
              </a:rPr>
              <a:t>5</a:t>
            </a:r>
            <a:r>
              <a:rPr lang="en-GB" sz="1100">
                <a:latin typeface="Verdana" pitchFamily="34" charset="0"/>
              </a:rPr>
              <a:t> heat treated at </a:t>
            </a:r>
            <a:r>
              <a:rPr lang="en-GB" sz="1100">
                <a:solidFill>
                  <a:schemeClr val="tx2"/>
                </a:solidFill>
                <a:latin typeface="Verdana" pitchFamily="34" charset="0"/>
              </a:rPr>
              <a:t>800 C </a:t>
            </a:r>
          </a:p>
          <a:p>
            <a:pPr eaLnBrk="0" hangingPunct="0">
              <a:spcBef>
                <a:spcPct val="20000"/>
              </a:spcBef>
            </a:pPr>
            <a:r>
              <a:rPr lang="en-GB" sz="1100">
                <a:latin typeface="Verdana" pitchFamily="34" charset="0"/>
              </a:rPr>
              <a:t>Left: Loss at 1.9 kHz of 0.5 </a:t>
            </a:r>
            <a:r>
              <a:rPr lang="en-GB" sz="1100">
                <a:latin typeface="Symbol" pitchFamily="18" charset="2"/>
              </a:rPr>
              <a:t>m</a:t>
            </a:r>
            <a:r>
              <a:rPr lang="en-GB" sz="1100">
                <a:latin typeface="Verdana" pitchFamily="34" charset="0"/>
              </a:rPr>
              <a:t>m Ta</a:t>
            </a:r>
            <a:r>
              <a:rPr lang="en-GB" sz="1100" baseline="-25000">
                <a:latin typeface="Verdana" pitchFamily="34" charset="0"/>
              </a:rPr>
              <a:t>2</a:t>
            </a:r>
            <a:r>
              <a:rPr lang="en-GB" sz="1100">
                <a:latin typeface="Verdana" pitchFamily="34" charset="0"/>
              </a:rPr>
              <a:t>O</a:t>
            </a:r>
            <a:r>
              <a:rPr lang="en-GB" sz="1100" baseline="-25000">
                <a:latin typeface="Verdana" pitchFamily="34" charset="0"/>
              </a:rPr>
              <a:t>5</a:t>
            </a:r>
            <a:r>
              <a:rPr lang="en-GB" sz="1100">
                <a:latin typeface="Verdana" pitchFamily="34" charset="0"/>
              </a:rPr>
              <a:t> coatings annealed at </a:t>
            </a:r>
            <a:r>
              <a:rPr lang="en-GB" sz="110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n-GB" sz="1100">
                <a:solidFill>
                  <a:schemeClr val="accent2"/>
                </a:solidFill>
                <a:latin typeface="Verdana" pitchFamily="34" charset="0"/>
              </a:rPr>
              <a:t>300</a:t>
            </a:r>
            <a:r>
              <a:rPr lang="en-GB" sz="1100">
                <a:solidFill>
                  <a:schemeClr val="tx2"/>
                </a:solidFill>
                <a:latin typeface="Verdana" pitchFamily="34" charset="0"/>
              </a:rPr>
              <a:t>,</a:t>
            </a:r>
            <a:r>
              <a:rPr lang="en-GB" sz="110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GB" sz="1100">
                <a:latin typeface="Verdana" pitchFamily="34" charset="0"/>
              </a:rPr>
              <a:t>400,</a:t>
            </a:r>
            <a:r>
              <a:rPr lang="en-GB" sz="1100">
                <a:solidFill>
                  <a:srgbClr val="FF0000"/>
                </a:solidFill>
                <a:latin typeface="Verdana" pitchFamily="34" charset="0"/>
              </a:rPr>
              <a:t> 600</a:t>
            </a:r>
            <a:r>
              <a:rPr lang="en-GB" sz="1100">
                <a:latin typeface="Verdana" pitchFamily="34" charset="0"/>
              </a:rPr>
              <a:t> and </a:t>
            </a:r>
            <a:r>
              <a:rPr lang="en-GB" sz="1100">
                <a:solidFill>
                  <a:srgbClr val="006600"/>
                </a:solidFill>
                <a:latin typeface="Verdana" pitchFamily="34" charset="0"/>
              </a:rPr>
              <a:t>800 C.</a:t>
            </a:r>
            <a:r>
              <a:rPr lang="en-GB" sz="1100">
                <a:latin typeface="Verdana" pitchFamily="34" charset="0"/>
              </a:rPr>
              <a:t> 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1100">
              <a:latin typeface="Verdana" pitchFamily="34" charset="0"/>
            </a:endParaRPr>
          </a:p>
        </p:txBody>
      </p:sp>
      <p:pic>
        <p:nvPicPr>
          <p:cNvPr id="98308" name="Picture 5" descr="coatingloss_1000H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863" y="676275"/>
            <a:ext cx="538797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9" name="Text Box 6"/>
          <p:cNvSpPr txBox="1">
            <a:spLocks noChangeArrowheads="1"/>
          </p:cNvSpPr>
          <p:nvPr/>
        </p:nvSpPr>
        <p:spPr bwMode="auto">
          <a:xfrm>
            <a:off x="4568825" y="3051175"/>
            <a:ext cx="7683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aseline="-25000">
                <a:solidFill>
                  <a:schemeClr val="accent2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300C</a:t>
            </a:r>
          </a:p>
        </p:txBody>
      </p:sp>
      <p:sp>
        <p:nvSpPr>
          <p:cNvPr id="98310" name="Text Box 7"/>
          <p:cNvSpPr txBox="1">
            <a:spLocks noChangeArrowheads="1"/>
          </p:cNvSpPr>
          <p:nvPr/>
        </p:nvSpPr>
        <p:spPr bwMode="auto">
          <a:xfrm>
            <a:off x="2132013" y="2676525"/>
            <a:ext cx="947737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FF00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600 C</a:t>
            </a:r>
            <a:endParaRPr lang="en-US" sz="2100" baseline="-25000">
              <a:solidFill>
                <a:srgbClr val="FF00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8311" name="Line 8"/>
          <p:cNvSpPr>
            <a:spLocks noChangeShapeType="1"/>
          </p:cNvSpPr>
          <p:nvPr/>
        </p:nvSpPr>
        <p:spPr bwMode="auto">
          <a:xfrm flipH="1">
            <a:off x="1731963" y="3019425"/>
            <a:ext cx="587375" cy="225425"/>
          </a:xfrm>
          <a:prstGeom prst="line">
            <a:avLst/>
          </a:prstGeom>
          <a:noFill/>
          <a:ln w="952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8312" name="Line 9"/>
          <p:cNvSpPr>
            <a:spLocks noChangeShapeType="1"/>
          </p:cNvSpPr>
          <p:nvPr/>
        </p:nvSpPr>
        <p:spPr bwMode="auto">
          <a:xfrm flipH="1">
            <a:off x="4451350" y="3371850"/>
            <a:ext cx="250825" cy="395288"/>
          </a:xfrm>
          <a:prstGeom prst="line">
            <a:avLst/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8313" name="Line 10"/>
          <p:cNvSpPr>
            <a:spLocks noChangeShapeType="1"/>
          </p:cNvSpPr>
          <p:nvPr/>
        </p:nvSpPr>
        <p:spPr bwMode="auto">
          <a:xfrm flipH="1" flipV="1">
            <a:off x="3024188" y="1762125"/>
            <a:ext cx="490537" cy="88900"/>
          </a:xfrm>
          <a:prstGeom prst="line">
            <a:avLst/>
          </a:prstGeom>
          <a:noFill/>
          <a:ln w="9525">
            <a:solidFill>
              <a:srgbClr val="00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8314" name="Text Box 11"/>
          <p:cNvSpPr txBox="1">
            <a:spLocks noChangeArrowheads="1"/>
          </p:cNvSpPr>
          <p:nvPr/>
        </p:nvSpPr>
        <p:spPr bwMode="auto">
          <a:xfrm>
            <a:off x="3481388" y="1644650"/>
            <a:ext cx="812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0066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800 C</a:t>
            </a:r>
            <a:endParaRPr lang="en-US" sz="2100" baseline="-25000">
              <a:solidFill>
                <a:srgbClr val="0066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8315" name="Text Box 12"/>
          <p:cNvSpPr txBox="1">
            <a:spLocks noChangeArrowheads="1"/>
          </p:cNvSpPr>
          <p:nvPr/>
        </p:nvSpPr>
        <p:spPr bwMode="auto">
          <a:xfrm>
            <a:off x="3071813" y="3017838"/>
            <a:ext cx="7667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aseline="-25000">
                <a:latin typeface="Trebuchet MS" pitchFamily="34" charset="0"/>
                <a:ea typeface="ヒラギノ角ゴ ProN W3"/>
                <a:cs typeface="ヒラギノ角ゴ ProN W3"/>
              </a:rPr>
              <a:t>400C</a:t>
            </a:r>
          </a:p>
        </p:txBody>
      </p:sp>
      <p:sp>
        <p:nvSpPr>
          <p:cNvPr id="98316" name="Line 13"/>
          <p:cNvSpPr>
            <a:spLocks noChangeShapeType="1"/>
          </p:cNvSpPr>
          <p:nvPr/>
        </p:nvSpPr>
        <p:spPr bwMode="auto">
          <a:xfrm flipH="1">
            <a:off x="2655888" y="3336925"/>
            <a:ext cx="457200" cy="12223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8317" name="Text Box 14"/>
          <p:cNvSpPr txBox="1">
            <a:spLocks noChangeArrowheads="1"/>
          </p:cNvSpPr>
          <p:nvPr/>
        </p:nvSpPr>
        <p:spPr bwMode="auto">
          <a:xfrm>
            <a:off x="7475538" y="2578100"/>
            <a:ext cx="5334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600" baseline="-25000">
                <a:solidFill>
                  <a:schemeClr val="bg1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(i)</a:t>
            </a:r>
            <a:endParaRPr lang="en-US" sz="2600" baseline="-25000">
              <a:solidFill>
                <a:schemeClr val="bg1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8318" name="Line 15"/>
          <p:cNvSpPr>
            <a:spLocks noChangeShapeType="1"/>
          </p:cNvSpPr>
          <p:nvPr/>
        </p:nvSpPr>
        <p:spPr bwMode="auto">
          <a:xfrm flipH="1" flipV="1">
            <a:off x="3024188" y="1762125"/>
            <a:ext cx="490537" cy="88900"/>
          </a:xfrm>
          <a:prstGeom prst="line">
            <a:avLst/>
          </a:prstGeom>
          <a:noFill/>
          <a:ln w="9525">
            <a:solidFill>
              <a:srgbClr val="00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8319" name="Text Box 16"/>
          <p:cNvSpPr txBox="1">
            <a:spLocks noChangeArrowheads="1"/>
          </p:cNvSpPr>
          <p:nvPr/>
        </p:nvSpPr>
        <p:spPr bwMode="auto">
          <a:xfrm>
            <a:off x="3481388" y="1644650"/>
            <a:ext cx="812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0066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800 C</a:t>
            </a:r>
            <a:endParaRPr lang="en-US" sz="2100" baseline="-25000">
              <a:solidFill>
                <a:srgbClr val="0066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8320" name="Line 17"/>
          <p:cNvSpPr>
            <a:spLocks noChangeShapeType="1"/>
          </p:cNvSpPr>
          <p:nvPr/>
        </p:nvSpPr>
        <p:spPr bwMode="auto">
          <a:xfrm flipH="1" flipV="1">
            <a:off x="3024188" y="1762125"/>
            <a:ext cx="490537" cy="88900"/>
          </a:xfrm>
          <a:prstGeom prst="line">
            <a:avLst/>
          </a:prstGeom>
          <a:noFill/>
          <a:ln w="9525">
            <a:solidFill>
              <a:srgbClr val="00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8321" name="Text Box 18"/>
          <p:cNvSpPr txBox="1">
            <a:spLocks noChangeArrowheads="1"/>
          </p:cNvSpPr>
          <p:nvPr/>
        </p:nvSpPr>
        <p:spPr bwMode="auto">
          <a:xfrm>
            <a:off x="3481388" y="1644650"/>
            <a:ext cx="812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0066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800 C</a:t>
            </a:r>
            <a:endParaRPr lang="en-US" sz="2100" baseline="-25000">
              <a:solidFill>
                <a:srgbClr val="0066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8322" name="Text Box 19"/>
          <p:cNvSpPr txBox="1">
            <a:spLocks noChangeArrowheads="1"/>
          </p:cNvSpPr>
          <p:nvPr/>
        </p:nvSpPr>
        <p:spPr bwMode="auto">
          <a:xfrm>
            <a:off x="2132013" y="2676525"/>
            <a:ext cx="947737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FF00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600 C</a:t>
            </a:r>
            <a:endParaRPr lang="en-US" sz="2100" baseline="-25000">
              <a:solidFill>
                <a:srgbClr val="FF00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8323" name="Line 20"/>
          <p:cNvSpPr>
            <a:spLocks noChangeShapeType="1"/>
          </p:cNvSpPr>
          <p:nvPr/>
        </p:nvSpPr>
        <p:spPr bwMode="auto">
          <a:xfrm flipH="1" flipV="1">
            <a:off x="3024188" y="1762125"/>
            <a:ext cx="490537" cy="88900"/>
          </a:xfrm>
          <a:prstGeom prst="line">
            <a:avLst/>
          </a:prstGeom>
          <a:noFill/>
          <a:ln w="9525">
            <a:solidFill>
              <a:srgbClr val="00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8324" name="Text Box 21"/>
          <p:cNvSpPr txBox="1">
            <a:spLocks noChangeArrowheads="1"/>
          </p:cNvSpPr>
          <p:nvPr/>
        </p:nvSpPr>
        <p:spPr bwMode="auto">
          <a:xfrm>
            <a:off x="3481388" y="1644650"/>
            <a:ext cx="812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0066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800 C</a:t>
            </a:r>
            <a:endParaRPr lang="en-US" sz="2100" baseline="-25000">
              <a:solidFill>
                <a:srgbClr val="0066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8325" name="Line 22"/>
          <p:cNvSpPr>
            <a:spLocks noChangeShapeType="1"/>
          </p:cNvSpPr>
          <p:nvPr/>
        </p:nvSpPr>
        <p:spPr bwMode="auto">
          <a:xfrm flipH="1">
            <a:off x="1731963" y="3019425"/>
            <a:ext cx="587375" cy="225425"/>
          </a:xfrm>
          <a:prstGeom prst="line">
            <a:avLst/>
          </a:prstGeom>
          <a:noFill/>
          <a:ln w="952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8326" name="Text Box 23"/>
          <p:cNvSpPr txBox="1">
            <a:spLocks noChangeArrowheads="1"/>
          </p:cNvSpPr>
          <p:nvPr/>
        </p:nvSpPr>
        <p:spPr bwMode="auto">
          <a:xfrm>
            <a:off x="2132013" y="2676525"/>
            <a:ext cx="947737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FF00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600 C</a:t>
            </a:r>
            <a:endParaRPr lang="en-US" sz="2100" baseline="-25000">
              <a:solidFill>
                <a:srgbClr val="FF00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8327" name="Line 24"/>
          <p:cNvSpPr>
            <a:spLocks noChangeShapeType="1"/>
          </p:cNvSpPr>
          <p:nvPr/>
        </p:nvSpPr>
        <p:spPr bwMode="auto">
          <a:xfrm flipH="1" flipV="1">
            <a:off x="3024188" y="1762125"/>
            <a:ext cx="490537" cy="88900"/>
          </a:xfrm>
          <a:prstGeom prst="line">
            <a:avLst/>
          </a:prstGeom>
          <a:noFill/>
          <a:ln w="9525">
            <a:solidFill>
              <a:srgbClr val="00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8328" name="Text Box 25"/>
          <p:cNvSpPr txBox="1">
            <a:spLocks noChangeArrowheads="1"/>
          </p:cNvSpPr>
          <p:nvPr/>
        </p:nvSpPr>
        <p:spPr bwMode="auto">
          <a:xfrm>
            <a:off x="3481388" y="1644650"/>
            <a:ext cx="812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0066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800 C</a:t>
            </a:r>
            <a:endParaRPr lang="en-US" sz="2100" baseline="-25000">
              <a:solidFill>
                <a:srgbClr val="0066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8329" name="Line 26"/>
          <p:cNvSpPr>
            <a:spLocks noChangeShapeType="1"/>
          </p:cNvSpPr>
          <p:nvPr/>
        </p:nvSpPr>
        <p:spPr bwMode="auto">
          <a:xfrm flipH="1">
            <a:off x="2655888" y="3336925"/>
            <a:ext cx="457200" cy="12223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8330" name="Line 27"/>
          <p:cNvSpPr>
            <a:spLocks noChangeShapeType="1"/>
          </p:cNvSpPr>
          <p:nvPr/>
        </p:nvSpPr>
        <p:spPr bwMode="auto">
          <a:xfrm flipH="1">
            <a:off x="1731963" y="3019425"/>
            <a:ext cx="587375" cy="225425"/>
          </a:xfrm>
          <a:prstGeom prst="line">
            <a:avLst/>
          </a:prstGeom>
          <a:noFill/>
          <a:ln w="952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8331" name="Text Box 28"/>
          <p:cNvSpPr txBox="1">
            <a:spLocks noChangeArrowheads="1"/>
          </p:cNvSpPr>
          <p:nvPr/>
        </p:nvSpPr>
        <p:spPr bwMode="auto">
          <a:xfrm>
            <a:off x="2132013" y="2676525"/>
            <a:ext cx="947737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FF00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600 C</a:t>
            </a:r>
            <a:endParaRPr lang="en-US" sz="2100" baseline="-25000">
              <a:solidFill>
                <a:srgbClr val="FF00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8332" name="Line 29"/>
          <p:cNvSpPr>
            <a:spLocks noChangeShapeType="1"/>
          </p:cNvSpPr>
          <p:nvPr/>
        </p:nvSpPr>
        <p:spPr bwMode="auto">
          <a:xfrm flipH="1" flipV="1">
            <a:off x="3024188" y="1762125"/>
            <a:ext cx="490537" cy="88900"/>
          </a:xfrm>
          <a:prstGeom prst="line">
            <a:avLst/>
          </a:prstGeom>
          <a:noFill/>
          <a:ln w="9525">
            <a:solidFill>
              <a:srgbClr val="00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8333" name="Text Box 30"/>
          <p:cNvSpPr txBox="1">
            <a:spLocks noChangeArrowheads="1"/>
          </p:cNvSpPr>
          <p:nvPr/>
        </p:nvSpPr>
        <p:spPr bwMode="auto">
          <a:xfrm>
            <a:off x="3481388" y="1644650"/>
            <a:ext cx="812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0066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800 C</a:t>
            </a:r>
            <a:endParaRPr lang="en-US" sz="2100" baseline="-25000">
              <a:solidFill>
                <a:srgbClr val="0066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8334" name="Text Box 31"/>
          <p:cNvSpPr txBox="1">
            <a:spLocks noChangeArrowheads="1"/>
          </p:cNvSpPr>
          <p:nvPr/>
        </p:nvSpPr>
        <p:spPr bwMode="auto">
          <a:xfrm>
            <a:off x="3071813" y="3017838"/>
            <a:ext cx="7667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aseline="-25000">
                <a:latin typeface="Trebuchet MS" pitchFamily="34" charset="0"/>
                <a:ea typeface="ヒラギノ角ゴ ProN W3"/>
                <a:cs typeface="ヒラギノ角ゴ ProN W3"/>
              </a:rPr>
              <a:t>400C</a:t>
            </a:r>
          </a:p>
        </p:txBody>
      </p:sp>
      <p:sp>
        <p:nvSpPr>
          <p:cNvPr id="98335" name="Line 32"/>
          <p:cNvSpPr>
            <a:spLocks noChangeShapeType="1"/>
          </p:cNvSpPr>
          <p:nvPr/>
        </p:nvSpPr>
        <p:spPr bwMode="auto">
          <a:xfrm flipH="1">
            <a:off x="2655888" y="3336925"/>
            <a:ext cx="457200" cy="12223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8336" name="Line 33"/>
          <p:cNvSpPr>
            <a:spLocks noChangeShapeType="1"/>
          </p:cNvSpPr>
          <p:nvPr/>
        </p:nvSpPr>
        <p:spPr bwMode="auto">
          <a:xfrm flipH="1">
            <a:off x="1731963" y="3019425"/>
            <a:ext cx="587375" cy="225425"/>
          </a:xfrm>
          <a:prstGeom prst="line">
            <a:avLst/>
          </a:prstGeom>
          <a:noFill/>
          <a:ln w="952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8337" name="Text Box 34"/>
          <p:cNvSpPr txBox="1">
            <a:spLocks noChangeArrowheads="1"/>
          </p:cNvSpPr>
          <p:nvPr/>
        </p:nvSpPr>
        <p:spPr bwMode="auto">
          <a:xfrm>
            <a:off x="2132013" y="2676525"/>
            <a:ext cx="947737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FF00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600 C</a:t>
            </a:r>
            <a:endParaRPr lang="en-US" sz="2100" baseline="-25000">
              <a:solidFill>
                <a:srgbClr val="FF00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8338" name="Line 35"/>
          <p:cNvSpPr>
            <a:spLocks noChangeShapeType="1"/>
          </p:cNvSpPr>
          <p:nvPr/>
        </p:nvSpPr>
        <p:spPr bwMode="auto">
          <a:xfrm flipH="1" flipV="1">
            <a:off x="3024188" y="1762125"/>
            <a:ext cx="490537" cy="88900"/>
          </a:xfrm>
          <a:prstGeom prst="line">
            <a:avLst/>
          </a:prstGeom>
          <a:noFill/>
          <a:ln w="9525">
            <a:solidFill>
              <a:srgbClr val="00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8339" name="Text Box 36"/>
          <p:cNvSpPr txBox="1">
            <a:spLocks noChangeArrowheads="1"/>
          </p:cNvSpPr>
          <p:nvPr/>
        </p:nvSpPr>
        <p:spPr bwMode="auto">
          <a:xfrm>
            <a:off x="3481388" y="1644650"/>
            <a:ext cx="812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0066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800 C</a:t>
            </a:r>
            <a:endParaRPr lang="en-US" sz="2100" baseline="-25000">
              <a:solidFill>
                <a:srgbClr val="0066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8340" name="Line 37"/>
          <p:cNvSpPr>
            <a:spLocks noChangeShapeType="1"/>
          </p:cNvSpPr>
          <p:nvPr/>
        </p:nvSpPr>
        <p:spPr bwMode="auto">
          <a:xfrm flipH="1">
            <a:off x="4451350" y="3371850"/>
            <a:ext cx="250825" cy="395288"/>
          </a:xfrm>
          <a:prstGeom prst="line">
            <a:avLst/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8341" name="Text Box 38"/>
          <p:cNvSpPr txBox="1">
            <a:spLocks noChangeArrowheads="1"/>
          </p:cNvSpPr>
          <p:nvPr/>
        </p:nvSpPr>
        <p:spPr bwMode="auto">
          <a:xfrm>
            <a:off x="3071813" y="3017838"/>
            <a:ext cx="7667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aseline="-25000">
                <a:latin typeface="Trebuchet MS" pitchFamily="34" charset="0"/>
                <a:ea typeface="ヒラギノ角ゴ ProN W3"/>
                <a:cs typeface="ヒラギノ角ゴ ProN W3"/>
              </a:rPr>
              <a:t>400C</a:t>
            </a:r>
          </a:p>
        </p:txBody>
      </p:sp>
      <p:sp>
        <p:nvSpPr>
          <p:cNvPr id="98342" name="Line 39"/>
          <p:cNvSpPr>
            <a:spLocks noChangeShapeType="1"/>
          </p:cNvSpPr>
          <p:nvPr/>
        </p:nvSpPr>
        <p:spPr bwMode="auto">
          <a:xfrm flipH="1">
            <a:off x="2655888" y="3336925"/>
            <a:ext cx="457200" cy="12223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8343" name="Line 40"/>
          <p:cNvSpPr>
            <a:spLocks noChangeShapeType="1"/>
          </p:cNvSpPr>
          <p:nvPr/>
        </p:nvSpPr>
        <p:spPr bwMode="auto">
          <a:xfrm flipH="1">
            <a:off x="1731963" y="3019425"/>
            <a:ext cx="587375" cy="225425"/>
          </a:xfrm>
          <a:prstGeom prst="line">
            <a:avLst/>
          </a:prstGeom>
          <a:noFill/>
          <a:ln w="952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8344" name="Text Box 41"/>
          <p:cNvSpPr txBox="1">
            <a:spLocks noChangeArrowheads="1"/>
          </p:cNvSpPr>
          <p:nvPr/>
        </p:nvSpPr>
        <p:spPr bwMode="auto">
          <a:xfrm>
            <a:off x="2132013" y="2676525"/>
            <a:ext cx="947737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FF00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600 C</a:t>
            </a:r>
            <a:endParaRPr lang="en-US" sz="2100" baseline="-25000">
              <a:solidFill>
                <a:srgbClr val="FF00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8345" name="Line 42"/>
          <p:cNvSpPr>
            <a:spLocks noChangeShapeType="1"/>
          </p:cNvSpPr>
          <p:nvPr/>
        </p:nvSpPr>
        <p:spPr bwMode="auto">
          <a:xfrm flipH="1" flipV="1">
            <a:off x="3024188" y="1762125"/>
            <a:ext cx="490537" cy="88900"/>
          </a:xfrm>
          <a:prstGeom prst="line">
            <a:avLst/>
          </a:prstGeom>
          <a:noFill/>
          <a:ln w="9525">
            <a:solidFill>
              <a:srgbClr val="00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8346" name="Text Box 43"/>
          <p:cNvSpPr txBox="1">
            <a:spLocks noChangeArrowheads="1"/>
          </p:cNvSpPr>
          <p:nvPr/>
        </p:nvSpPr>
        <p:spPr bwMode="auto">
          <a:xfrm>
            <a:off x="3481388" y="1644650"/>
            <a:ext cx="812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0066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800 C</a:t>
            </a:r>
            <a:endParaRPr lang="en-US" sz="2100" baseline="-25000">
              <a:solidFill>
                <a:srgbClr val="0066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8347" name="Text Box 44"/>
          <p:cNvSpPr txBox="1">
            <a:spLocks noChangeArrowheads="1"/>
          </p:cNvSpPr>
          <p:nvPr/>
        </p:nvSpPr>
        <p:spPr bwMode="auto">
          <a:xfrm>
            <a:off x="4568825" y="3051175"/>
            <a:ext cx="7683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aseline="-25000">
                <a:solidFill>
                  <a:schemeClr val="accent2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300C</a:t>
            </a:r>
          </a:p>
        </p:txBody>
      </p:sp>
      <p:sp>
        <p:nvSpPr>
          <p:cNvPr id="98348" name="Line 45"/>
          <p:cNvSpPr>
            <a:spLocks noChangeShapeType="1"/>
          </p:cNvSpPr>
          <p:nvPr/>
        </p:nvSpPr>
        <p:spPr bwMode="auto">
          <a:xfrm flipH="1">
            <a:off x="4451350" y="3371850"/>
            <a:ext cx="250825" cy="395288"/>
          </a:xfrm>
          <a:prstGeom prst="line">
            <a:avLst/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8349" name="Text Box 46"/>
          <p:cNvSpPr txBox="1">
            <a:spLocks noChangeArrowheads="1"/>
          </p:cNvSpPr>
          <p:nvPr/>
        </p:nvSpPr>
        <p:spPr bwMode="auto">
          <a:xfrm>
            <a:off x="3071813" y="3017838"/>
            <a:ext cx="7667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aseline="-25000">
                <a:latin typeface="Trebuchet MS" pitchFamily="34" charset="0"/>
                <a:ea typeface="ヒラギノ角ゴ ProN W3"/>
                <a:cs typeface="ヒラギノ角ゴ ProN W3"/>
              </a:rPr>
              <a:t>400C</a:t>
            </a:r>
          </a:p>
        </p:txBody>
      </p:sp>
      <p:sp>
        <p:nvSpPr>
          <p:cNvPr id="98350" name="Line 47"/>
          <p:cNvSpPr>
            <a:spLocks noChangeShapeType="1"/>
          </p:cNvSpPr>
          <p:nvPr/>
        </p:nvSpPr>
        <p:spPr bwMode="auto">
          <a:xfrm flipH="1">
            <a:off x="2655888" y="3336925"/>
            <a:ext cx="457200" cy="12223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8351" name="Line 48"/>
          <p:cNvSpPr>
            <a:spLocks noChangeShapeType="1"/>
          </p:cNvSpPr>
          <p:nvPr/>
        </p:nvSpPr>
        <p:spPr bwMode="auto">
          <a:xfrm flipH="1">
            <a:off x="1731963" y="3019425"/>
            <a:ext cx="587375" cy="225425"/>
          </a:xfrm>
          <a:prstGeom prst="line">
            <a:avLst/>
          </a:prstGeom>
          <a:noFill/>
          <a:ln w="952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8352" name="Text Box 49"/>
          <p:cNvSpPr txBox="1">
            <a:spLocks noChangeArrowheads="1"/>
          </p:cNvSpPr>
          <p:nvPr/>
        </p:nvSpPr>
        <p:spPr bwMode="auto">
          <a:xfrm>
            <a:off x="2132013" y="2676525"/>
            <a:ext cx="947737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FF00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600 C</a:t>
            </a:r>
            <a:endParaRPr lang="en-US" sz="2100" baseline="-25000">
              <a:solidFill>
                <a:srgbClr val="FF00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8353" name="Line 50"/>
          <p:cNvSpPr>
            <a:spLocks noChangeShapeType="1"/>
          </p:cNvSpPr>
          <p:nvPr/>
        </p:nvSpPr>
        <p:spPr bwMode="auto">
          <a:xfrm flipH="1" flipV="1">
            <a:off x="3024188" y="1762125"/>
            <a:ext cx="490537" cy="88900"/>
          </a:xfrm>
          <a:prstGeom prst="line">
            <a:avLst/>
          </a:prstGeom>
          <a:noFill/>
          <a:ln w="9525">
            <a:solidFill>
              <a:srgbClr val="00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8354" name="Text Box 51"/>
          <p:cNvSpPr txBox="1">
            <a:spLocks noChangeArrowheads="1"/>
          </p:cNvSpPr>
          <p:nvPr/>
        </p:nvSpPr>
        <p:spPr bwMode="auto">
          <a:xfrm>
            <a:off x="3481388" y="1644650"/>
            <a:ext cx="812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100" baseline="-25000">
                <a:solidFill>
                  <a:srgbClr val="006600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800 C</a:t>
            </a:r>
            <a:endParaRPr lang="en-US" sz="2100" baseline="-25000">
              <a:solidFill>
                <a:srgbClr val="006600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grpSp>
        <p:nvGrpSpPr>
          <p:cNvPr id="98355" name="Group 52"/>
          <p:cNvGrpSpPr>
            <a:grpSpLocks/>
          </p:cNvGrpSpPr>
          <p:nvPr/>
        </p:nvGrpSpPr>
        <p:grpSpPr bwMode="auto">
          <a:xfrm>
            <a:off x="296863" y="676275"/>
            <a:ext cx="5387975" cy="3852863"/>
            <a:chOff x="208" y="473"/>
            <a:chExt cx="3771" cy="2697"/>
          </a:xfrm>
        </p:grpSpPr>
        <p:pic>
          <p:nvPicPr>
            <p:cNvPr id="98361" name="Picture 53" descr="coatingloss_1000Hz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8" y="473"/>
              <a:ext cx="3771" cy="2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8362" name="Text Box 54"/>
            <p:cNvSpPr txBox="1">
              <a:spLocks noChangeArrowheads="1"/>
            </p:cNvSpPr>
            <p:nvPr/>
          </p:nvSpPr>
          <p:spPr bwMode="auto">
            <a:xfrm>
              <a:off x="3198" y="2136"/>
              <a:ext cx="537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9" tIns="45719" rIns="91439" bIns="45719">
              <a:spAutoFit/>
            </a:bodyPr>
            <a:lstStyle/>
            <a:p>
              <a:pPr marL="342900" indent="-342900">
                <a:spcBef>
                  <a:spcPct val="50000"/>
                </a:spcBef>
                <a:buClr>
                  <a:schemeClr val="folHlink"/>
                </a:buClr>
                <a:buSzPct val="60000"/>
                <a:buFont typeface="Wingdings" pitchFamily="2" charset="2"/>
                <a:buNone/>
              </a:pPr>
              <a:r>
                <a:rPr lang="en-US" sz="2000" baseline="-25000">
                  <a:solidFill>
                    <a:schemeClr val="accent2"/>
                  </a:solidFill>
                  <a:latin typeface="Trebuchet MS" pitchFamily="34" charset="0"/>
                  <a:ea typeface="ヒラギノ角ゴ ProN W3"/>
                  <a:cs typeface="ヒラギノ角ゴ ProN W3"/>
                </a:rPr>
                <a:t>300C</a:t>
              </a:r>
            </a:p>
          </p:txBody>
        </p:sp>
        <p:sp>
          <p:nvSpPr>
            <p:cNvPr id="98363" name="Line 55"/>
            <p:cNvSpPr>
              <a:spLocks noChangeShapeType="1"/>
            </p:cNvSpPr>
            <p:nvPr/>
          </p:nvSpPr>
          <p:spPr bwMode="auto">
            <a:xfrm flipH="1">
              <a:off x="3115" y="2360"/>
              <a:ext cx="176" cy="277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364" name="Text Box 56"/>
            <p:cNvSpPr txBox="1">
              <a:spLocks noChangeArrowheads="1"/>
            </p:cNvSpPr>
            <p:nvPr/>
          </p:nvSpPr>
          <p:spPr bwMode="auto">
            <a:xfrm>
              <a:off x="2150" y="2112"/>
              <a:ext cx="537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9" tIns="45719" rIns="91439" bIns="45719">
              <a:spAutoFit/>
            </a:bodyPr>
            <a:lstStyle/>
            <a:p>
              <a:pPr marL="342900" indent="-342900">
                <a:spcBef>
                  <a:spcPct val="50000"/>
                </a:spcBef>
                <a:buClr>
                  <a:schemeClr val="folHlink"/>
                </a:buClr>
                <a:buSzPct val="60000"/>
                <a:buFont typeface="Wingdings" pitchFamily="2" charset="2"/>
                <a:buNone/>
              </a:pPr>
              <a:r>
                <a:rPr lang="en-US" sz="2000" baseline="-25000">
                  <a:latin typeface="Trebuchet MS" pitchFamily="34" charset="0"/>
                  <a:ea typeface="ヒラギノ角ゴ ProN W3"/>
                  <a:cs typeface="ヒラギノ角ゴ ProN W3"/>
                </a:rPr>
                <a:t>400C</a:t>
              </a:r>
            </a:p>
          </p:txBody>
        </p:sp>
        <p:sp>
          <p:nvSpPr>
            <p:cNvPr id="98365" name="Line 57"/>
            <p:cNvSpPr>
              <a:spLocks noChangeShapeType="1"/>
            </p:cNvSpPr>
            <p:nvPr/>
          </p:nvSpPr>
          <p:spPr bwMode="auto">
            <a:xfrm flipH="1">
              <a:off x="1859" y="2336"/>
              <a:ext cx="320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366" name="Line 58"/>
            <p:cNvSpPr>
              <a:spLocks noChangeShapeType="1"/>
            </p:cNvSpPr>
            <p:nvPr/>
          </p:nvSpPr>
          <p:spPr bwMode="auto">
            <a:xfrm flipH="1">
              <a:off x="1212" y="2113"/>
              <a:ext cx="411" cy="15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367" name="Text Box 59"/>
            <p:cNvSpPr txBox="1">
              <a:spLocks noChangeArrowheads="1"/>
            </p:cNvSpPr>
            <p:nvPr/>
          </p:nvSpPr>
          <p:spPr bwMode="auto">
            <a:xfrm>
              <a:off x="1492" y="1873"/>
              <a:ext cx="664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9" tIns="45719" rIns="91439" bIns="45719">
              <a:spAutoFit/>
            </a:bodyPr>
            <a:lstStyle/>
            <a:p>
              <a:pPr marL="342900" indent="-342900">
                <a:spcBef>
                  <a:spcPct val="50000"/>
                </a:spcBef>
                <a:buClr>
                  <a:schemeClr val="folHlink"/>
                </a:buClr>
                <a:buSzPct val="60000"/>
                <a:buFont typeface="Wingdings" pitchFamily="2" charset="2"/>
                <a:buNone/>
              </a:pPr>
              <a:r>
                <a:rPr lang="en-GB" sz="2100" baseline="-25000">
                  <a:solidFill>
                    <a:srgbClr val="FF0000"/>
                  </a:solidFill>
                  <a:latin typeface="Trebuchet MS" pitchFamily="34" charset="0"/>
                  <a:ea typeface="ヒラギノ角ゴ ProN W3"/>
                  <a:cs typeface="ヒラギノ角ゴ ProN W3"/>
                </a:rPr>
                <a:t>600 C</a:t>
              </a:r>
              <a:endParaRPr lang="en-US" sz="2100" baseline="-25000">
                <a:solidFill>
                  <a:srgbClr val="FF0000"/>
                </a:solidFill>
                <a:latin typeface="Trebuchet MS" pitchFamily="34" charset="0"/>
                <a:ea typeface="ヒラギノ角ゴ ProN W3"/>
                <a:cs typeface="ヒラギノ角ゴ ProN W3"/>
              </a:endParaRPr>
            </a:p>
          </p:txBody>
        </p:sp>
        <p:sp>
          <p:nvSpPr>
            <p:cNvPr id="98368" name="Line 60"/>
            <p:cNvSpPr>
              <a:spLocks noChangeShapeType="1"/>
            </p:cNvSpPr>
            <p:nvPr/>
          </p:nvSpPr>
          <p:spPr bwMode="auto">
            <a:xfrm flipH="1" flipV="1">
              <a:off x="2117" y="1233"/>
              <a:ext cx="343" cy="62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369" name="Text Box 61"/>
            <p:cNvSpPr txBox="1">
              <a:spLocks noChangeArrowheads="1"/>
            </p:cNvSpPr>
            <p:nvPr/>
          </p:nvSpPr>
          <p:spPr bwMode="auto">
            <a:xfrm>
              <a:off x="2437" y="1151"/>
              <a:ext cx="569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9" tIns="45719" rIns="91439" bIns="45719">
              <a:spAutoFit/>
            </a:bodyPr>
            <a:lstStyle/>
            <a:p>
              <a:pPr marL="342900" indent="-342900">
                <a:spcBef>
                  <a:spcPct val="50000"/>
                </a:spcBef>
                <a:buClr>
                  <a:schemeClr val="folHlink"/>
                </a:buClr>
                <a:buSzPct val="60000"/>
                <a:buFont typeface="Wingdings" pitchFamily="2" charset="2"/>
                <a:buNone/>
              </a:pPr>
              <a:r>
                <a:rPr lang="en-GB" sz="2100" baseline="-25000">
                  <a:solidFill>
                    <a:srgbClr val="006600"/>
                  </a:solidFill>
                  <a:latin typeface="Trebuchet MS" pitchFamily="34" charset="0"/>
                  <a:ea typeface="ヒラギノ角ゴ ProN W3"/>
                  <a:cs typeface="ヒラギノ角ゴ ProN W3"/>
                </a:rPr>
                <a:t>800 C</a:t>
              </a:r>
              <a:endParaRPr lang="en-US" sz="2100" baseline="-25000">
                <a:solidFill>
                  <a:srgbClr val="006600"/>
                </a:solidFill>
                <a:latin typeface="Trebuchet MS" pitchFamily="34" charset="0"/>
                <a:ea typeface="ヒラギノ角ゴ ProN W3"/>
                <a:cs typeface="ヒラギノ角ゴ ProN W3"/>
              </a:endParaRPr>
            </a:p>
          </p:txBody>
        </p:sp>
      </p:grpSp>
      <p:sp>
        <p:nvSpPr>
          <p:cNvPr id="98356" name="Line 62"/>
          <p:cNvSpPr>
            <a:spLocks noChangeShapeType="1"/>
          </p:cNvSpPr>
          <p:nvPr/>
        </p:nvSpPr>
        <p:spPr bwMode="auto">
          <a:xfrm flipH="1" flipV="1">
            <a:off x="2400300" y="1577975"/>
            <a:ext cx="0" cy="3190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8357" name="Text Box 63"/>
          <p:cNvSpPr txBox="1">
            <a:spLocks noChangeArrowheads="1"/>
          </p:cNvSpPr>
          <p:nvPr/>
        </p:nvSpPr>
        <p:spPr bwMode="auto">
          <a:xfrm>
            <a:off x="6408738" y="647700"/>
            <a:ext cx="83185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2200" baseline="-25000">
                <a:solidFill>
                  <a:schemeClr val="bg1"/>
                </a:solidFill>
                <a:latin typeface="Trebuchet MS" pitchFamily="34" charset="0"/>
                <a:ea typeface="ヒラギノ角ゴ ProN W3"/>
                <a:cs typeface="ヒラギノ角ゴ ProN W3"/>
              </a:rPr>
              <a:t>800 C</a:t>
            </a:r>
            <a:endParaRPr lang="en-US" sz="2200" baseline="-25000">
              <a:solidFill>
                <a:schemeClr val="bg1"/>
              </a:solidFill>
              <a:latin typeface="Trebuchet MS" pitchFamily="34" charset="0"/>
              <a:ea typeface="ヒラギノ角ゴ ProN W3"/>
              <a:cs typeface="ヒラギノ角ゴ ProN W3"/>
            </a:endParaRPr>
          </a:p>
        </p:txBody>
      </p:sp>
      <p:grpSp>
        <p:nvGrpSpPr>
          <p:cNvPr id="98358" name="Group 64"/>
          <p:cNvGrpSpPr>
            <a:grpSpLocks/>
          </p:cNvGrpSpPr>
          <p:nvPr/>
        </p:nvGrpSpPr>
        <p:grpSpPr bwMode="auto">
          <a:xfrm>
            <a:off x="6523038" y="1141413"/>
            <a:ext cx="1649412" cy="1457325"/>
            <a:chOff x="4486" y="453"/>
            <a:chExt cx="1250" cy="1276"/>
          </a:xfrm>
        </p:grpSpPr>
        <p:pic>
          <p:nvPicPr>
            <p:cNvPr id="98359" name="Picture 65" descr="tatanta_800_anneal"/>
            <p:cNvPicPr>
              <a:picLocks noChangeAspect="1" noChangeArrowheads="1"/>
            </p:cNvPicPr>
            <p:nvPr/>
          </p:nvPicPr>
          <p:blipFill>
            <a:blip r:embed="rId4"/>
            <a:srcRect l="14523" t="8247" r="12103" b="16495"/>
            <a:stretch>
              <a:fillRect/>
            </a:stretch>
          </p:blipFill>
          <p:spPr bwMode="auto">
            <a:xfrm>
              <a:off x="4498" y="518"/>
              <a:ext cx="1238" cy="1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8360" name="Text Box 66"/>
            <p:cNvSpPr txBox="1">
              <a:spLocks noChangeArrowheads="1"/>
            </p:cNvSpPr>
            <p:nvPr/>
          </p:nvSpPr>
          <p:spPr bwMode="auto">
            <a:xfrm>
              <a:off x="4486" y="453"/>
              <a:ext cx="582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9" tIns="45719" rIns="91439" bIns="45719">
              <a:spAutoFit/>
            </a:bodyPr>
            <a:lstStyle/>
            <a:p>
              <a:pPr marL="342900" indent="-342900">
                <a:spcBef>
                  <a:spcPct val="50000"/>
                </a:spcBef>
                <a:buClr>
                  <a:schemeClr val="folHlink"/>
                </a:buClr>
                <a:buSzPct val="60000"/>
                <a:buFont typeface="Wingdings" pitchFamily="2" charset="2"/>
                <a:buNone/>
              </a:pPr>
              <a:r>
                <a:rPr lang="en-GB" sz="2200" baseline="-25000">
                  <a:solidFill>
                    <a:schemeClr val="bg1"/>
                  </a:solidFill>
                  <a:latin typeface="Trebuchet MS" pitchFamily="34" charset="0"/>
                  <a:ea typeface="ヒラギノ角ゴ ProN W3"/>
                  <a:cs typeface="ヒラギノ角ゴ ProN W3"/>
                </a:rPr>
                <a:t>800 C</a:t>
              </a:r>
              <a:endParaRPr lang="en-US" sz="2200" baseline="-25000">
                <a:solidFill>
                  <a:schemeClr val="bg1"/>
                </a:solidFill>
                <a:latin typeface="Trebuchet MS" pitchFamily="34" charset="0"/>
                <a:ea typeface="ヒラギノ角ゴ ProN W3"/>
                <a:cs typeface="ヒラギノ角ゴ ProN W3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/>
              <a:t>Loss of silica coatings</a:t>
            </a:r>
          </a:p>
        </p:txBody>
      </p:sp>
      <p:pic>
        <p:nvPicPr>
          <p:cNvPr id="100354" name="Picture 4" descr="SiO2_Ta2o5_co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404813"/>
            <a:ext cx="6696075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Text Box 5"/>
          <p:cNvSpPr txBox="1">
            <a:spLocks noChangeArrowheads="1"/>
          </p:cNvSpPr>
          <p:nvPr/>
        </p:nvSpPr>
        <p:spPr bwMode="auto">
          <a:xfrm>
            <a:off x="7304088" y="2060575"/>
            <a:ext cx="18399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pPr defTabSz="1016000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1500">
                <a:latin typeface="Verdana" pitchFamily="34" charset="0"/>
                <a:ea typeface="ヒラギノ角ゴ ProN W3"/>
                <a:cs typeface="ヒラギノ角ゴ ProN W3"/>
              </a:rPr>
              <a:t>Scatter at higher temperatures, possibly due to loss into clamp.</a:t>
            </a:r>
          </a:p>
        </p:txBody>
      </p:sp>
      <p:sp>
        <p:nvSpPr>
          <p:cNvPr id="100356" name="Line 6"/>
          <p:cNvSpPr>
            <a:spLocks noChangeShapeType="1"/>
          </p:cNvSpPr>
          <p:nvPr/>
        </p:nvSpPr>
        <p:spPr bwMode="auto">
          <a:xfrm flipH="1">
            <a:off x="6659563" y="2997200"/>
            <a:ext cx="647700" cy="844550"/>
          </a:xfrm>
          <a:prstGeom prst="line">
            <a:avLst/>
          </a:prstGeom>
          <a:noFill/>
          <a:ln w="952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0357" name="Rectangle 7"/>
          <p:cNvSpPr>
            <a:spLocks noChangeArrowheads="1"/>
          </p:cNvSpPr>
          <p:nvPr/>
        </p:nvSpPr>
        <p:spPr bwMode="auto">
          <a:xfrm>
            <a:off x="468313" y="5734050"/>
            <a:ext cx="8520112" cy="941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>
                <a:latin typeface="Verdana" pitchFamily="34" charset="0"/>
              </a:rPr>
              <a:t>Loss of SiO</a:t>
            </a:r>
            <a:r>
              <a:rPr lang="en-GB" baseline="-25000">
                <a:latin typeface="Verdana" pitchFamily="34" charset="0"/>
              </a:rPr>
              <a:t>2</a:t>
            </a:r>
            <a:r>
              <a:rPr lang="en-GB">
                <a:latin typeface="Verdana" pitchFamily="34" charset="0"/>
              </a:rPr>
              <a:t> will have a significant contribution to coating thermal noise below 100 K</a:t>
            </a:r>
            <a:endParaRPr lang="en-US">
              <a:latin typeface="Verdana" pitchFamily="34" charset="0"/>
            </a:endParaRPr>
          </a:p>
        </p:txBody>
      </p:sp>
      <p:sp>
        <p:nvSpPr>
          <p:cNvPr id="100358" name="Line 8"/>
          <p:cNvSpPr>
            <a:spLocks noChangeShapeType="1"/>
          </p:cNvSpPr>
          <p:nvPr/>
        </p:nvSpPr>
        <p:spPr bwMode="auto">
          <a:xfrm flipH="1">
            <a:off x="7092950" y="4365625"/>
            <a:ext cx="215900" cy="236538"/>
          </a:xfrm>
          <a:prstGeom prst="line">
            <a:avLst/>
          </a:prstGeom>
          <a:noFill/>
          <a:ln w="9525">
            <a:solidFill>
              <a:srgbClr val="00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0359" name="Text Box 9"/>
          <p:cNvSpPr txBox="1">
            <a:spLocks noChangeArrowheads="1"/>
          </p:cNvSpPr>
          <p:nvPr/>
        </p:nvSpPr>
        <p:spPr bwMode="auto">
          <a:xfrm>
            <a:off x="6948488" y="4508500"/>
            <a:ext cx="3810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Clr>
                <a:srgbClr val="006600"/>
              </a:buClr>
              <a:buSzPct val="45000"/>
              <a:buFont typeface="Wingdings" pitchFamily="2" charset="2"/>
              <a:buChar char="n"/>
            </a:pPr>
            <a:r>
              <a:rPr lang="en-GB" sz="2600" baseline="-25000">
                <a:latin typeface="Trebuchet MS" pitchFamily="34" charset="0"/>
              </a:rPr>
              <a:t> </a:t>
            </a:r>
            <a:endParaRPr lang="en-US" sz="2600" baseline="-25000">
              <a:latin typeface="Trebuchet MS" pitchFamily="34" charset="0"/>
            </a:endParaRPr>
          </a:p>
        </p:txBody>
      </p:sp>
      <p:sp>
        <p:nvSpPr>
          <p:cNvPr id="100360" name="Text Box 10"/>
          <p:cNvSpPr txBox="1">
            <a:spLocks noChangeArrowheads="1"/>
          </p:cNvSpPr>
          <p:nvPr/>
        </p:nvSpPr>
        <p:spPr bwMode="auto">
          <a:xfrm>
            <a:off x="7308850" y="3500438"/>
            <a:ext cx="1655763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1400">
                <a:solidFill>
                  <a:schemeClr val="tx2"/>
                </a:solidFill>
                <a:latin typeface="Verdana" pitchFamily="34" charset="0"/>
              </a:rPr>
              <a:t>Repeated room temperature measurement of silica coating loss.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z="1900" smtClean="0"/>
              <a:t>Coating thermal noise at 100 Hz</a:t>
            </a:r>
            <a:endParaRPr lang="en-US" sz="1900" smtClean="0"/>
          </a:p>
        </p:txBody>
      </p:sp>
      <p:sp>
        <p:nvSpPr>
          <p:cNvPr id="1013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1788" y="5300663"/>
            <a:ext cx="8812212" cy="1090612"/>
          </a:xfrm>
        </p:spPr>
        <p:txBody>
          <a:bodyPr/>
          <a:lstStyle/>
          <a:p>
            <a:r>
              <a:rPr lang="en-GB" sz="1700" smtClean="0"/>
              <a:t>If coating loss was constant with temperature, could gain factor of ~ 4 in TN at 18 K</a:t>
            </a:r>
          </a:p>
          <a:p>
            <a:r>
              <a:rPr lang="en-GB" sz="1700" smtClean="0"/>
              <a:t>Measured coating losses imply we can only gain a factor of ~ 1.7 in coating TN by cooling to 18 K</a:t>
            </a:r>
          </a:p>
        </p:txBody>
      </p:sp>
      <p:sp>
        <p:nvSpPr>
          <p:cNvPr id="101379" name="Text Box 5"/>
          <p:cNvSpPr txBox="1">
            <a:spLocks noChangeArrowheads="1"/>
          </p:cNvSpPr>
          <p:nvPr/>
        </p:nvSpPr>
        <p:spPr bwMode="auto">
          <a:xfrm>
            <a:off x="3454400" y="3395663"/>
            <a:ext cx="393065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1900">
                <a:solidFill>
                  <a:schemeClr val="accent2"/>
                </a:solidFill>
                <a:latin typeface="Times New Roman" pitchFamily="18" charset="0"/>
              </a:rPr>
              <a:t>Optimistic estimate – coating loss remains constant at all T</a:t>
            </a:r>
            <a:endParaRPr lang="en-US" sz="19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01380" name="Line 6"/>
          <p:cNvSpPr>
            <a:spLocks noChangeShapeType="1"/>
          </p:cNvSpPr>
          <p:nvPr/>
        </p:nvSpPr>
        <p:spPr bwMode="auto">
          <a:xfrm flipH="1" flipV="1">
            <a:off x="3087688" y="3479800"/>
            <a:ext cx="392112" cy="130175"/>
          </a:xfrm>
          <a:prstGeom prst="line">
            <a:avLst/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1381" name="Text Box 7"/>
          <p:cNvSpPr txBox="1">
            <a:spLocks noChangeArrowheads="1"/>
          </p:cNvSpPr>
          <p:nvPr/>
        </p:nvSpPr>
        <p:spPr bwMode="auto">
          <a:xfrm>
            <a:off x="2586038" y="1460500"/>
            <a:ext cx="266065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1900">
                <a:solidFill>
                  <a:srgbClr val="FF0000"/>
                </a:solidFill>
                <a:latin typeface="Times New Roman" pitchFamily="18" charset="0"/>
              </a:rPr>
              <a:t>Using measured</a:t>
            </a:r>
            <a:br>
              <a:rPr lang="en-GB" sz="190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GB" sz="1900">
                <a:solidFill>
                  <a:srgbClr val="FF0000"/>
                </a:solidFill>
                <a:latin typeface="Times New Roman" pitchFamily="18" charset="0"/>
              </a:rPr>
              <a:t>coating loss</a:t>
            </a:r>
            <a:endParaRPr lang="en-US" sz="19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1382" name="Line 8"/>
          <p:cNvSpPr>
            <a:spLocks noChangeShapeType="1"/>
          </p:cNvSpPr>
          <p:nvPr/>
        </p:nvSpPr>
        <p:spPr bwMode="auto">
          <a:xfrm>
            <a:off x="3100388" y="2138363"/>
            <a:ext cx="273050" cy="284162"/>
          </a:xfrm>
          <a:prstGeom prst="line">
            <a:avLst/>
          </a:prstGeom>
          <a:noFill/>
          <a:ln w="952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01383" name="Picture 9" descr="TN_comp"/>
          <p:cNvPicPr>
            <a:picLocks noChangeAspect="1" noChangeArrowheads="1"/>
          </p:cNvPicPr>
          <p:nvPr/>
        </p:nvPicPr>
        <p:blipFill>
          <a:blip r:embed="rId2"/>
          <a:srcRect t="4338" r="3413"/>
          <a:stretch>
            <a:fillRect/>
          </a:stretch>
        </p:blipFill>
        <p:spPr bwMode="auto">
          <a:xfrm>
            <a:off x="1835150" y="765175"/>
            <a:ext cx="5330825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4" name="Text Box 10"/>
          <p:cNvSpPr txBox="1">
            <a:spLocks noChangeArrowheads="1"/>
          </p:cNvSpPr>
          <p:nvPr/>
        </p:nvSpPr>
        <p:spPr bwMode="auto">
          <a:xfrm>
            <a:off x="3389313" y="2998788"/>
            <a:ext cx="393065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1900">
                <a:solidFill>
                  <a:schemeClr val="accent2"/>
                </a:solidFill>
                <a:latin typeface="Times New Roman" pitchFamily="18" charset="0"/>
              </a:rPr>
              <a:t>Optimistic estimate – coating loss remains constant at all T</a:t>
            </a:r>
            <a:endParaRPr lang="en-US" sz="19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01385" name="Text Box 11"/>
          <p:cNvSpPr txBox="1">
            <a:spLocks noChangeArrowheads="1"/>
          </p:cNvSpPr>
          <p:nvPr/>
        </p:nvSpPr>
        <p:spPr bwMode="auto">
          <a:xfrm>
            <a:off x="2555875" y="1055688"/>
            <a:ext cx="266065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GB" sz="1900">
                <a:solidFill>
                  <a:srgbClr val="FF0000"/>
                </a:solidFill>
                <a:latin typeface="Times New Roman" pitchFamily="18" charset="0"/>
              </a:rPr>
              <a:t>Using measured</a:t>
            </a:r>
            <a:br>
              <a:rPr lang="en-GB" sz="190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GB" sz="1900">
                <a:solidFill>
                  <a:srgbClr val="FF0000"/>
                </a:solidFill>
                <a:latin typeface="Times New Roman" pitchFamily="18" charset="0"/>
              </a:rPr>
              <a:t>coating loss</a:t>
            </a:r>
            <a:endParaRPr lang="en-US" sz="19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1386" name="Line 14"/>
          <p:cNvSpPr>
            <a:spLocks noChangeShapeType="1"/>
          </p:cNvSpPr>
          <p:nvPr/>
        </p:nvSpPr>
        <p:spPr bwMode="auto">
          <a:xfrm flipH="1" flipV="1">
            <a:off x="3995738" y="2492375"/>
            <a:ext cx="4318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1387" name="Line 15"/>
          <p:cNvSpPr>
            <a:spLocks noChangeShapeType="1"/>
          </p:cNvSpPr>
          <p:nvPr/>
        </p:nvSpPr>
        <p:spPr bwMode="auto">
          <a:xfrm>
            <a:off x="3924300" y="1557338"/>
            <a:ext cx="360363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Thermal noise in GW detectors</a:t>
            </a:r>
          </a:p>
        </p:txBody>
      </p:sp>
      <p:sp>
        <p:nvSpPr>
          <p:cNvPr id="80898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current detectors are based on:</a:t>
            </a:r>
          </a:p>
          <a:p>
            <a:pPr lvl="1"/>
            <a:r>
              <a:rPr lang="de-DE" smtClean="0"/>
              <a:t>fused silica optics (best optical material currently available)</a:t>
            </a:r>
          </a:p>
          <a:p>
            <a:pPr lvl="1"/>
            <a:r>
              <a:rPr lang="de-DE" smtClean="0"/>
              <a:t>fused silica or metal suspensions</a:t>
            </a:r>
          </a:p>
          <a:p>
            <a:endParaRPr lang="de-DE" smtClean="0"/>
          </a:p>
          <a:p>
            <a:r>
              <a:rPr lang="de-DE" smtClean="0"/>
              <a:t>friction between the suspension and the optics can be avoided by using the low mechanical loss jointing technique of hydroxide catalysis bonding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6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5300" y="88900"/>
            <a:ext cx="8270875" cy="687388"/>
          </a:xfrm>
        </p:spPr>
        <p:txBody>
          <a:bodyPr/>
          <a:lstStyle/>
          <a:p>
            <a:r>
              <a:rPr lang="en-GB" sz="1800" smtClean="0"/>
              <a:t>Probing links between atomic structure and loss</a:t>
            </a:r>
          </a:p>
        </p:txBody>
      </p:sp>
      <p:sp>
        <p:nvSpPr>
          <p:cNvPr id="10240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4000" y="1196975"/>
            <a:ext cx="8716963" cy="5872163"/>
          </a:xfrm>
        </p:spPr>
        <p:txBody>
          <a:bodyPr/>
          <a:lstStyle/>
          <a:p>
            <a:r>
              <a:rPr lang="en-GB" sz="1700" smtClean="0"/>
              <a:t>Short range structure of amorphous materials probed by Reduced Density Function analysis of TEM electron diffraction data</a:t>
            </a:r>
          </a:p>
          <a:p>
            <a:endParaRPr lang="en-GB" sz="1700" smtClean="0"/>
          </a:p>
          <a:p>
            <a:pPr lvl="1"/>
            <a:r>
              <a:rPr lang="en-GB" sz="1500" smtClean="0"/>
              <a:t>RDF is a Fourier transform of the information gained from the intensity profile of a diffraction pattern</a:t>
            </a:r>
          </a:p>
          <a:p>
            <a:pPr lvl="1"/>
            <a:r>
              <a:rPr lang="en-GB" sz="1500" smtClean="0"/>
              <a:t>RDF gives statistical representation of where atoms are located with respect to a central atom</a:t>
            </a:r>
          </a:p>
        </p:txBody>
      </p:sp>
      <p:pic>
        <p:nvPicPr>
          <p:cNvPr id="102403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479800"/>
            <a:ext cx="8432800" cy="30448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925" y="79375"/>
            <a:ext cx="8270875" cy="685800"/>
          </a:xfrm>
        </p:spPr>
        <p:txBody>
          <a:bodyPr/>
          <a:lstStyle/>
          <a:p>
            <a:r>
              <a:rPr lang="en-GB" sz="1800" smtClean="0"/>
              <a:t>The Reduced Density Function (RDF)</a:t>
            </a:r>
          </a:p>
        </p:txBody>
      </p:sp>
      <p:sp>
        <p:nvSpPr>
          <p:cNvPr id="104450" name="Rectangle 3"/>
          <p:cNvSpPr>
            <a:spLocks noChangeArrowheads="1"/>
          </p:cNvSpPr>
          <p:nvPr/>
        </p:nvSpPr>
        <p:spPr bwMode="auto">
          <a:xfrm>
            <a:off x="760413" y="4598988"/>
            <a:ext cx="7843837" cy="166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GB" sz="1700">
              <a:latin typeface="Verdana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GB" sz="1700">
              <a:latin typeface="Verdana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1700">
                <a:latin typeface="Verdana" pitchFamily="34" charset="0"/>
              </a:rPr>
              <a:t>Interpreting RDFs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GB" sz="1500">
                <a:latin typeface="Verdana" pitchFamily="34" charset="0"/>
              </a:rPr>
              <a:t>Peak position - nearest neighbour distances 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GB" sz="1500">
                <a:latin typeface="Verdana" pitchFamily="34" charset="0"/>
              </a:rPr>
              <a:t>Peak height – nearest neighbour abundances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GB" sz="1500">
                <a:latin typeface="Verdana" pitchFamily="34" charset="0"/>
              </a:rPr>
              <a:t>Peak width – indicates level of order in structure</a:t>
            </a:r>
          </a:p>
          <a:p>
            <a:pPr marL="742950" lvl="1" indent="-285750" eaLnBrk="0" hangingPunct="0">
              <a:spcBef>
                <a:spcPct val="20000"/>
              </a:spcBef>
            </a:pPr>
            <a:endParaRPr lang="en-GB" sz="1500">
              <a:latin typeface="Verdana" pitchFamily="34" charset="0"/>
            </a:endParaRPr>
          </a:p>
        </p:txBody>
      </p:sp>
      <p:sp>
        <p:nvSpPr>
          <p:cNvPr id="104451" name="Rectangle 45"/>
          <p:cNvSpPr>
            <a:spLocks noChangeArrowheads="1"/>
          </p:cNvSpPr>
          <p:nvPr/>
        </p:nvSpPr>
        <p:spPr bwMode="auto">
          <a:xfrm>
            <a:off x="3132138" y="4581525"/>
            <a:ext cx="38068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pPr algn="ctr" defTabSz="1016000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55000"/>
              <a:buFont typeface="Wingdings" pitchFamily="2" charset="2"/>
              <a:buNone/>
            </a:pPr>
            <a:r>
              <a:rPr lang="en-GB" sz="1500">
                <a:solidFill>
                  <a:srgbClr val="3333CC"/>
                </a:solidFill>
                <a:latin typeface="Verdana" pitchFamily="34" charset="0"/>
                <a:ea typeface="ヒラギノ角ゴ ProN W3"/>
                <a:cs typeface="ヒラギノ角ゴ ProN W3"/>
              </a:rPr>
              <a:t>RDFs of heat-treated tantala coatings</a:t>
            </a:r>
            <a:r>
              <a:rPr lang="en-GB" sz="1500" baseline="30000">
                <a:solidFill>
                  <a:srgbClr val="3333CC"/>
                </a:solidFill>
                <a:latin typeface="Verdana" pitchFamily="34" charset="0"/>
                <a:ea typeface="ヒラギノ角ゴ ProN W3"/>
                <a:cs typeface="ヒラギノ角ゴ ProN W3"/>
              </a:rPr>
              <a:t>1</a:t>
            </a:r>
            <a:endParaRPr lang="en-GB" sz="1500">
              <a:solidFill>
                <a:srgbClr val="3333CC"/>
              </a:solidFill>
              <a:latin typeface="Verdana" pitchFamily="34" charset="0"/>
              <a:ea typeface="ヒラギノ角ゴ ProN W3"/>
              <a:cs typeface="ヒラギノ角ゴ ProN W3"/>
            </a:endParaRPr>
          </a:p>
        </p:txBody>
      </p:sp>
      <p:grpSp>
        <p:nvGrpSpPr>
          <p:cNvPr id="104452" name="Group 5"/>
          <p:cNvGrpSpPr>
            <a:grpSpLocks/>
          </p:cNvGrpSpPr>
          <p:nvPr/>
        </p:nvGrpSpPr>
        <p:grpSpPr bwMode="auto">
          <a:xfrm>
            <a:off x="2411413" y="981075"/>
            <a:ext cx="4362450" cy="3598863"/>
            <a:chOff x="1558" y="571"/>
            <a:chExt cx="2748" cy="2267"/>
          </a:xfrm>
        </p:grpSpPr>
        <p:sp>
          <p:nvSpPr>
            <p:cNvPr id="104453" name="Text Box 6"/>
            <p:cNvSpPr txBox="1">
              <a:spLocks noChangeArrowheads="1"/>
            </p:cNvSpPr>
            <p:nvPr/>
          </p:nvSpPr>
          <p:spPr bwMode="auto">
            <a:xfrm>
              <a:off x="2823" y="2607"/>
              <a:ext cx="7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>
                  <a:latin typeface="Verdana" pitchFamily="34" charset="0"/>
                </a:rPr>
                <a:t>r (Å)</a:t>
              </a:r>
            </a:p>
          </p:txBody>
        </p:sp>
        <p:grpSp>
          <p:nvGrpSpPr>
            <p:cNvPr id="104454" name="Group 7"/>
            <p:cNvGrpSpPr>
              <a:grpSpLocks/>
            </p:cNvGrpSpPr>
            <p:nvPr/>
          </p:nvGrpSpPr>
          <p:grpSpPr bwMode="auto">
            <a:xfrm>
              <a:off x="1558" y="571"/>
              <a:ext cx="2748" cy="2046"/>
              <a:chOff x="1420" y="645"/>
              <a:chExt cx="2748" cy="2046"/>
            </a:xfrm>
          </p:grpSpPr>
          <p:sp>
            <p:nvSpPr>
              <p:cNvPr id="104455" name="Text Box 8"/>
              <p:cNvSpPr txBox="1">
                <a:spLocks noChangeArrowheads="1"/>
              </p:cNvSpPr>
              <p:nvPr/>
            </p:nvSpPr>
            <p:spPr bwMode="auto">
              <a:xfrm rot="-5400000">
                <a:off x="2896" y="1408"/>
                <a:ext cx="708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500">
                    <a:latin typeface="Verdana" pitchFamily="34" charset="0"/>
                  </a:rPr>
                  <a:t>G(r)</a:t>
                </a:r>
              </a:p>
            </p:txBody>
          </p:sp>
          <p:sp>
            <p:nvSpPr>
              <p:cNvPr id="104456" name="Text Box 9"/>
              <p:cNvSpPr txBox="1">
                <a:spLocks noChangeArrowheads="1"/>
              </p:cNvSpPr>
              <p:nvPr/>
            </p:nvSpPr>
            <p:spPr bwMode="auto">
              <a:xfrm rot="-5400000">
                <a:off x="2896" y="1408"/>
                <a:ext cx="708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500">
                    <a:latin typeface="Verdana" pitchFamily="34" charset="0"/>
                  </a:rPr>
                  <a:t>G(r)</a:t>
                </a:r>
              </a:p>
            </p:txBody>
          </p:sp>
          <p:sp>
            <p:nvSpPr>
              <p:cNvPr id="104457" name="Text Box 10"/>
              <p:cNvSpPr txBox="1">
                <a:spLocks noChangeArrowheads="1"/>
              </p:cNvSpPr>
              <p:nvPr/>
            </p:nvSpPr>
            <p:spPr bwMode="auto">
              <a:xfrm rot="-5400000">
                <a:off x="2896" y="1408"/>
                <a:ext cx="708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500">
                    <a:latin typeface="Verdana" pitchFamily="34" charset="0"/>
                  </a:rPr>
                  <a:t>G(r)</a:t>
                </a:r>
              </a:p>
            </p:txBody>
          </p:sp>
          <p:grpSp>
            <p:nvGrpSpPr>
              <p:cNvPr id="104458" name="Group 11"/>
              <p:cNvGrpSpPr>
                <a:grpSpLocks/>
              </p:cNvGrpSpPr>
              <p:nvPr/>
            </p:nvGrpSpPr>
            <p:grpSpPr bwMode="auto">
              <a:xfrm>
                <a:off x="1553" y="645"/>
                <a:ext cx="2615" cy="2046"/>
                <a:chOff x="3256" y="609"/>
                <a:chExt cx="2228" cy="2032"/>
              </a:xfrm>
            </p:grpSpPr>
            <p:pic>
              <p:nvPicPr>
                <p:cNvPr id="104465" name="Picture 12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 r="47177"/>
                <a:stretch>
                  <a:fillRect/>
                </a:stretch>
              </p:blipFill>
              <p:spPr bwMode="auto">
                <a:xfrm>
                  <a:off x="3256" y="609"/>
                  <a:ext cx="2226" cy="20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4466" name="Line 13"/>
                <p:cNvSpPr>
                  <a:spLocks noChangeShapeType="1"/>
                </p:cNvSpPr>
                <p:nvPr/>
              </p:nvSpPr>
              <p:spPr bwMode="auto">
                <a:xfrm>
                  <a:off x="5484" y="627"/>
                  <a:ext cx="0" cy="1824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104459" name="Picture 1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364" y="1990"/>
                <a:ext cx="772" cy="4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4460" name="Text Box 15"/>
              <p:cNvSpPr txBox="1">
                <a:spLocks noChangeArrowheads="1"/>
              </p:cNvSpPr>
              <p:nvPr/>
            </p:nvSpPr>
            <p:spPr bwMode="auto">
              <a:xfrm rot="-5400000">
                <a:off x="1182" y="1572"/>
                <a:ext cx="70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>
                    <a:latin typeface="Verdana" pitchFamily="34" charset="0"/>
                  </a:rPr>
                  <a:t>G(r)</a:t>
                </a:r>
              </a:p>
            </p:txBody>
          </p:sp>
          <p:sp>
            <p:nvSpPr>
              <p:cNvPr id="104461" name="Line 16"/>
              <p:cNvSpPr>
                <a:spLocks noChangeShapeType="1"/>
              </p:cNvSpPr>
              <p:nvPr/>
            </p:nvSpPr>
            <p:spPr bwMode="auto">
              <a:xfrm>
                <a:off x="2008" y="775"/>
                <a:ext cx="407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62" name="Text Box 17"/>
              <p:cNvSpPr txBox="1">
                <a:spLocks noChangeArrowheads="1"/>
              </p:cNvSpPr>
              <p:nvPr/>
            </p:nvSpPr>
            <p:spPr bwMode="auto">
              <a:xfrm>
                <a:off x="2420" y="673"/>
                <a:ext cx="1134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500">
                    <a:solidFill>
                      <a:srgbClr val="FF0000"/>
                    </a:solidFill>
                    <a:latin typeface="Verdana" pitchFamily="34" charset="0"/>
                  </a:rPr>
                  <a:t>Ta O distance</a:t>
                </a:r>
              </a:p>
            </p:txBody>
          </p:sp>
          <p:sp>
            <p:nvSpPr>
              <p:cNvPr id="104463" name="Line 18"/>
              <p:cNvSpPr>
                <a:spLocks noChangeShapeType="1"/>
              </p:cNvSpPr>
              <p:nvPr/>
            </p:nvSpPr>
            <p:spPr bwMode="auto">
              <a:xfrm>
                <a:off x="2018" y="908"/>
                <a:ext cx="1190" cy="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64" name="Text Box 19"/>
              <p:cNvSpPr txBox="1">
                <a:spLocks noChangeArrowheads="1"/>
              </p:cNvSpPr>
              <p:nvPr/>
            </p:nvSpPr>
            <p:spPr bwMode="auto">
              <a:xfrm>
                <a:off x="3258" y="808"/>
                <a:ext cx="862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500">
                    <a:solidFill>
                      <a:schemeClr val="tx2"/>
                    </a:solidFill>
                    <a:latin typeface="Verdana" pitchFamily="34" charset="0"/>
                  </a:rPr>
                  <a:t>Ta Ta distance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950" y="77788"/>
            <a:ext cx="8270875" cy="685800"/>
          </a:xfrm>
        </p:spPr>
        <p:txBody>
          <a:bodyPr/>
          <a:lstStyle/>
          <a:p>
            <a:r>
              <a:rPr lang="en-GB" smtClean="0"/>
              <a:t>Structural modelling</a:t>
            </a:r>
          </a:p>
        </p:txBody>
      </p:sp>
      <p:sp>
        <p:nvSpPr>
          <p:cNvPr id="105474" name="Rectangle 3"/>
          <p:cNvSpPr>
            <a:spLocks noChangeArrowheads="1"/>
          </p:cNvSpPr>
          <p:nvPr/>
        </p:nvSpPr>
        <p:spPr bwMode="auto">
          <a:xfrm>
            <a:off x="401638" y="1104900"/>
            <a:ext cx="7967662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1700">
                <a:latin typeface="Verdana" pitchFamily="34" charset="0"/>
              </a:rPr>
              <a:t>RDF can be used as basis for Reverse Monte Carlo models of the microstructure, allowing e.g. bond angle distributions to be extracted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GB" sz="1500">
                <a:latin typeface="Verdana" pitchFamily="34" charset="0"/>
              </a:rPr>
              <a:t>Molecular dynamics simulations used to ensure models are energetically stable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en-GB" sz="1700">
              <a:latin typeface="Verdana" pitchFamily="34" charset="0"/>
            </a:endParaRPr>
          </a:p>
        </p:txBody>
      </p:sp>
      <p:pic>
        <p:nvPicPr>
          <p:cNvPr id="105475" name="Picture 4"/>
          <p:cNvPicPr>
            <a:picLocks noChangeAspect="1" noChangeArrowheads="1"/>
          </p:cNvPicPr>
          <p:nvPr/>
        </p:nvPicPr>
        <p:blipFill>
          <a:blip r:embed="rId2"/>
          <a:srcRect t="3329" r="1170" b="2258"/>
          <a:stretch>
            <a:fillRect/>
          </a:stretch>
        </p:blipFill>
        <p:spPr bwMode="auto">
          <a:xfrm>
            <a:off x="468313" y="3141663"/>
            <a:ext cx="4264025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5476" name="Group 5"/>
          <p:cNvGrpSpPr>
            <a:grpSpLocks/>
          </p:cNvGrpSpPr>
          <p:nvPr/>
        </p:nvGrpSpPr>
        <p:grpSpPr bwMode="auto">
          <a:xfrm>
            <a:off x="4984750" y="2971800"/>
            <a:ext cx="3849688" cy="3090863"/>
            <a:chOff x="3108" y="2283"/>
            <a:chExt cx="2425" cy="1947"/>
          </a:xfrm>
        </p:grpSpPr>
        <p:pic>
          <p:nvPicPr>
            <p:cNvPr id="105478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93" y="2283"/>
              <a:ext cx="2240" cy="1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5479" name="Rectangle 7"/>
            <p:cNvSpPr>
              <a:spLocks noChangeArrowheads="1"/>
            </p:cNvSpPr>
            <p:nvPr/>
          </p:nvSpPr>
          <p:spPr bwMode="auto">
            <a:xfrm>
              <a:off x="3635" y="4038"/>
              <a:ext cx="17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400">
                  <a:latin typeface="Calibri" pitchFamily="34" charset="0"/>
                </a:rPr>
                <a:t>Bond angle (degrees)</a:t>
              </a:r>
            </a:p>
          </p:txBody>
        </p:sp>
        <p:sp>
          <p:nvSpPr>
            <p:cNvPr id="105480" name="Rectangle 8"/>
            <p:cNvSpPr>
              <a:spLocks noChangeArrowheads="1"/>
            </p:cNvSpPr>
            <p:nvPr/>
          </p:nvSpPr>
          <p:spPr bwMode="auto">
            <a:xfrm rot="-5400000">
              <a:off x="2531" y="2946"/>
              <a:ext cx="134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400">
                  <a:latin typeface="Calibri" pitchFamily="34" charset="0"/>
                </a:rPr>
                <a:t>Distribution</a:t>
              </a:r>
            </a:p>
          </p:txBody>
        </p:sp>
      </p:grpSp>
      <p:sp>
        <p:nvSpPr>
          <p:cNvPr id="105477" name="Rectangle 9"/>
          <p:cNvSpPr>
            <a:spLocks noChangeArrowheads="1"/>
          </p:cNvSpPr>
          <p:nvPr/>
        </p:nvSpPr>
        <p:spPr bwMode="auto">
          <a:xfrm>
            <a:off x="1331913" y="5895975"/>
            <a:ext cx="27511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>
                <a:latin typeface="Calibri" pitchFamily="34" charset="0"/>
              </a:rPr>
              <a:t>Ta – blue  O - 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/>
              <a:t>Current / future coatings research</a:t>
            </a:r>
          </a:p>
        </p:txBody>
      </p:sp>
      <p:sp>
        <p:nvSpPr>
          <p:cNvPr id="10649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smtClean="0"/>
              <a:t>Alternative high-index coating materials e.g. amorphous Si, hafnia</a:t>
            </a:r>
          </a:p>
          <a:p>
            <a:endParaRPr lang="en-GB" smtClean="0"/>
          </a:p>
          <a:p>
            <a:r>
              <a:rPr lang="en-GB" smtClean="0"/>
              <a:t>Alternative low-index materials e.g. Al</a:t>
            </a:r>
            <a:r>
              <a:rPr lang="en-GB" baseline="-25000" smtClean="0"/>
              <a:t>2</a:t>
            </a:r>
            <a:r>
              <a:rPr lang="en-GB" smtClean="0"/>
              <a:t>O</a:t>
            </a:r>
            <a:r>
              <a:rPr lang="en-GB" baseline="-25000" smtClean="0"/>
              <a:t>3</a:t>
            </a:r>
            <a:endParaRPr lang="en-GB" smtClean="0"/>
          </a:p>
          <a:p>
            <a:endParaRPr lang="en-GB" smtClean="0"/>
          </a:p>
          <a:p>
            <a:r>
              <a:rPr lang="en-GB" smtClean="0"/>
              <a:t>Exploring links between short-range atomic structure and loss</a:t>
            </a:r>
          </a:p>
          <a:p>
            <a:endParaRPr lang="en-GB" smtClean="0"/>
          </a:p>
          <a:p>
            <a:r>
              <a:rPr lang="en-GB" smtClean="0"/>
              <a:t>Reduced coating / coating-free optics – diffractive optics and resonant waveguide mirrors</a:t>
            </a:r>
          </a:p>
          <a:p>
            <a:endParaRPr lang="en-GB" smtClean="0"/>
          </a:p>
          <a:p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2197100" y="2058988"/>
            <a:ext cx="474980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4000" dirty="0">
                <a:latin typeface="+mj-lt"/>
                <a:cs typeface="+mn-cs"/>
              </a:rPr>
              <a:t>Optical Properties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64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Important Properties</a:t>
            </a:r>
          </a:p>
        </p:txBody>
      </p:sp>
      <p:sp>
        <p:nvSpPr>
          <p:cNvPr id="108546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refractive index n </a:t>
            </a:r>
            <a:r>
              <a:rPr lang="de-DE" smtClean="0">
                <a:sym typeface="Symbol" pitchFamily="18" charset="2"/>
              </a:rPr>
              <a:t> influences coating selection</a:t>
            </a:r>
            <a:endParaRPr lang="de-DE" smtClean="0"/>
          </a:p>
          <a:p>
            <a:endParaRPr lang="de-DE" smtClean="0"/>
          </a:p>
          <a:p>
            <a:r>
              <a:rPr lang="de-DE" smtClean="0"/>
              <a:t>thermo-refractive coefficient dn/dT </a:t>
            </a:r>
            <a:r>
              <a:rPr lang="de-DE" smtClean="0">
                <a:sym typeface="Symbol" pitchFamily="18" charset="2"/>
              </a:rPr>
              <a:t> governs the thermo-refractive noise</a:t>
            </a:r>
            <a:endParaRPr lang="de-DE" smtClean="0"/>
          </a:p>
          <a:p>
            <a:endParaRPr lang="de-DE" smtClean="0"/>
          </a:p>
          <a:p>
            <a:r>
              <a:rPr lang="de-DE" smtClean="0"/>
              <a:t>optical absorption </a:t>
            </a:r>
            <a:r>
              <a:rPr lang="de-DE" smtClean="0">
                <a:sym typeface="Symbol" pitchFamily="18" charset="2"/>
              </a:rPr>
              <a:t>  limits the operation at low temperatures and at high laser powers</a:t>
            </a:r>
          </a:p>
          <a:p>
            <a:endParaRPr lang="de-DE" smtClean="0">
              <a:sym typeface="Symbol" pitchFamily="18" charset="2"/>
            </a:endParaRPr>
          </a:p>
          <a:p>
            <a:endParaRPr lang="de-DE" smtClean="0">
              <a:sym typeface="Symbol" pitchFamily="18" charset="2"/>
            </a:endParaRPr>
          </a:p>
          <a:p>
            <a:r>
              <a:rPr lang="de-DE" smtClean="0">
                <a:sym typeface="Symbol" pitchFamily="18" charset="2"/>
              </a:rPr>
              <a:t>all these parameters are needed at low temperatures!</a:t>
            </a:r>
            <a:endParaRPr lang="de-DE" smtClean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65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12" name="Titel 1"/>
          <p:cNvSpPr>
            <a:spLocks noGrp="1"/>
          </p:cNvSpPr>
          <p:nvPr>
            <p:ph type="title"/>
          </p:nvPr>
        </p:nvSpPr>
        <p:spPr>
          <a:xfrm>
            <a:off x="107950" y="115888"/>
            <a:ext cx="8928100" cy="555625"/>
          </a:xfrm>
        </p:spPr>
        <p:txBody>
          <a:bodyPr/>
          <a:lstStyle/>
          <a:p>
            <a:r>
              <a:rPr lang="de-DE" smtClean="0"/>
              <a:t>Research on the refractive index of Si at low temperatures</a:t>
            </a:r>
          </a:p>
        </p:txBody>
      </p:sp>
      <p:sp>
        <p:nvSpPr>
          <p:cNvPr id="27713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classical prism experiment needed to determine refractive index</a:t>
            </a:r>
          </a:p>
          <a:p>
            <a:r>
              <a:rPr lang="de-DE" smtClean="0"/>
              <a:t>method of minimum deviation with high resolution cryogenic actuators</a:t>
            </a:r>
          </a:p>
        </p:txBody>
      </p:sp>
      <p:graphicFrame>
        <p:nvGraphicFramePr>
          <p:cNvPr id="7" name="Object 62"/>
          <p:cNvGraphicFramePr>
            <a:graphicFrameLocks noChangeAspect="1"/>
          </p:cNvGraphicFramePr>
          <p:nvPr/>
        </p:nvGraphicFramePr>
        <p:xfrm>
          <a:off x="684213" y="3500438"/>
          <a:ext cx="3440112" cy="122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22" name="Acrobat Document" r:id="rId3" imgW="19539000" imgH="6941160" progId="AcroExch.Document.7">
                  <p:embed/>
                </p:oleObj>
              </mc:Choice>
              <mc:Fallback>
                <p:oleObj name="Acrobat Document" r:id="rId3" imgW="19539000" imgH="6941160" progId="AcroExch.Document.7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3500438"/>
                        <a:ext cx="3440112" cy="1225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63"/>
          <p:cNvGraphicFramePr>
            <a:graphicFrameLocks noChangeAspect="1"/>
          </p:cNvGraphicFramePr>
          <p:nvPr/>
        </p:nvGraphicFramePr>
        <p:xfrm>
          <a:off x="5003800" y="3429000"/>
          <a:ext cx="3311525" cy="1497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23" name="Acrobat Document" r:id="rId5" imgW="6190920" imgH="2791800" progId="AcroExch.Document.7">
                  <p:embed/>
                </p:oleObj>
              </mc:Choice>
              <mc:Fallback>
                <p:oleObj name="Acrobat Document" r:id="rId5" imgW="6190920" imgH="2791800" progId="AcroExch.Document.7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3429000"/>
                        <a:ext cx="3311525" cy="1497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714" name="Textfeld 8"/>
          <p:cNvSpPr txBox="1">
            <a:spLocks noChangeArrowheads="1"/>
          </p:cNvSpPr>
          <p:nvPr/>
        </p:nvSpPr>
        <p:spPr bwMode="auto">
          <a:xfrm>
            <a:off x="781050" y="4941888"/>
            <a:ext cx="3198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method of minimum deviation</a:t>
            </a:r>
          </a:p>
          <a:p>
            <a:r>
              <a:rPr lang="de-DE"/>
              <a:t>in Littrow-order</a:t>
            </a:r>
          </a:p>
        </p:txBody>
      </p:sp>
      <p:sp>
        <p:nvSpPr>
          <p:cNvPr id="27715" name="Textfeld 9"/>
          <p:cNvSpPr txBox="1">
            <a:spLocks noChangeArrowheads="1"/>
          </p:cNvSpPr>
          <p:nvPr/>
        </p:nvSpPr>
        <p:spPr bwMode="auto">
          <a:xfrm>
            <a:off x="5003800" y="5264150"/>
            <a:ext cx="396081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experimental setup for cryogenic</a:t>
            </a:r>
          </a:p>
          <a:p>
            <a:r>
              <a:rPr lang="de-DE"/>
              <a:t>measurements of the refractive index</a:t>
            </a:r>
          </a:p>
          <a:p>
            <a:r>
              <a:rPr lang="de-DE" sz="1400"/>
              <a:t>A – laser, B – beam splitter, C – Faraday isolator, D – cryostat, E- prism, F- detector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66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el 1"/>
          <p:cNvSpPr>
            <a:spLocks noGrp="1"/>
          </p:cNvSpPr>
          <p:nvPr>
            <p:ph type="title"/>
          </p:nvPr>
        </p:nvSpPr>
        <p:spPr>
          <a:xfrm>
            <a:off x="107950" y="115888"/>
            <a:ext cx="8928100" cy="555625"/>
          </a:xfrm>
        </p:spPr>
        <p:txBody>
          <a:bodyPr/>
          <a:lstStyle/>
          <a:p>
            <a:r>
              <a:rPr lang="de-DE" smtClean="0"/>
              <a:t>Research on the thermo-refractive coefficient of Si</a:t>
            </a:r>
          </a:p>
        </p:txBody>
      </p:sp>
      <p:pic>
        <p:nvPicPr>
          <p:cNvPr id="111618" name="Grafik 2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1028700"/>
            <a:ext cx="2303462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Grafik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4772025"/>
            <a:ext cx="2303462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0" name="Grafik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2750" y="3197225"/>
            <a:ext cx="30988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Abgerundetes Rechteck 27"/>
          <p:cNvSpPr/>
          <p:nvPr/>
        </p:nvSpPr>
        <p:spPr>
          <a:xfrm>
            <a:off x="2843213" y="1196975"/>
            <a:ext cx="720725" cy="1727200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9" name="Pfeil nach rechts 28"/>
          <p:cNvSpPr/>
          <p:nvPr/>
        </p:nvSpPr>
        <p:spPr>
          <a:xfrm>
            <a:off x="1258888" y="1844675"/>
            <a:ext cx="1296987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0" name="Pfeil nach rechts 29"/>
          <p:cNvSpPr/>
          <p:nvPr/>
        </p:nvSpPr>
        <p:spPr>
          <a:xfrm>
            <a:off x="3924300" y="1844675"/>
            <a:ext cx="1295400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1624" name="Textfeld 30"/>
          <p:cNvSpPr txBox="1">
            <a:spLocks noChangeArrowheads="1"/>
          </p:cNvSpPr>
          <p:nvPr/>
        </p:nvSpPr>
        <p:spPr bwMode="auto">
          <a:xfrm>
            <a:off x="755650" y="1212850"/>
            <a:ext cx="15954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incoming light</a:t>
            </a:r>
          </a:p>
        </p:txBody>
      </p:sp>
      <p:sp>
        <p:nvSpPr>
          <p:cNvPr id="111625" name="Textfeld 31"/>
          <p:cNvSpPr txBox="1">
            <a:spLocks noChangeArrowheads="1"/>
          </p:cNvSpPr>
          <p:nvPr/>
        </p:nvSpPr>
        <p:spPr bwMode="auto">
          <a:xfrm>
            <a:off x="4067175" y="1239838"/>
            <a:ext cx="1736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outcoming light</a:t>
            </a:r>
          </a:p>
        </p:txBody>
      </p:sp>
      <p:sp>
        <p:nvSpPr>
          <p:cNvPr id="111626" name="Textfeld 32"/>
          <p:cNvSpPr txBox="1">
            <a:spLocks noChangeArrowheads="1"/>
          </p:cNvSpPr>
          <p:nvPr/>
        </p:nvSpPr>
        <p:spPr bwMode="auto">
          <a:xfrm>
            <a:off x="3727450" y="3563938"/>
            <a:ext cx="2057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internal reflections</a:t>
            </a:r>
          </a:p>
        </p:txBody>
      </p:sp>
      <p:cxnSp>
        <p:nvCxnSpPr>
          <p:cNvPr id="35" name="Gerade Verbindung mit Pfeil 34"/>
          <p:cNvCxnSpPr/>
          <p:nvPr/>
        </p:nvCxnSpPr>
        <p:spPr>
          <a:xfrm>
            <a:off x="4643438" y="4005263"/>
            <a:ext cx="0" cy="431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628" name="Textfeld 35"/>
          <p:cNvSpPr txBox="1">
            <a:spLocks noChangeArrowheads="1"/>
          </p:cNvSpPr>
          <p:nvPr/>
        </p:nvSpPr>
        <p:spPr bwMode="auto">
          <a:xfrm>
            <a:off x="3594100" y="4772025"/>
            <a:ext cx="25701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Fabry-Perot-Cavity</a:t>
            </a:r>
          </a:p>
          <a:p>
            <a:r>
              <a:rPr lang="de-DE"/>
              <a:t>filled with silicon, dn/dT</a:t>
            </a:r>
          </a:p>
          <a:p>
            <a:r>
              <a:rPr lang="de-DE"/>
              <a:t>determines optical path</a:t>
            </a:r>
          </a:p>
          <a:p>
            <a:r>
              <a:rPr lang="de-DE"/>
              <a:t>length inside FPC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67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el 1"/>
          <p:cNvSpPr>
            <a:spLocks noGrp="1"/>
          </p:cNvSpPr>
          <p:nvPr>
            <p:ph type="title"/>
          </p:nvPr>
        </p:nvSpPr>
        <p:spPr>
          <a:xfrm>
            <a:off x="107950" y="115888"/>
            <a:ext cx="8928100" cy="555625"/>
          </a:xfrm>
        </p:spPr>
        <p:txBody>
          <a:bodyPr/>
          <a:lstStyle/>
          <a:p>
            <a:r>
              <a:rPr lang="de-DE" smtClean="0"/>
              <a:t>Research on the optical absorption of silicon at low T.</a:t>
            </a:r>
          </a:p>
        </p:txBody>
      </p:sp>
      <p:sp>
        <p:nvSpPr>
          <p:cNvPr id="112642" name="Inhaltsplatzhalter 2"/>
          <p:cNvSpPr>
            <a:spLocks noGrp="1"/>
          </p:cNvSpPr>
          <p:nvPr>
            <p:ph idx="1"/>
          </p:nvPr>
        </p:nvSpPr>
        <p:spPr>
          <a:xfrm>
            <a:off x="250825" y="908050"/>
            <a:ext cx="8713788" cy="4827588"/>
          </a:xfrm>
        </p:spPr>
        <p:txBody>
          <a:bodyPr/>
          <a:lstStyle/>
          <a:p>
            <a:r>
              <a:rPr lang="de-DE" smtClean="0"/>
              <a:t>simplified electronic band structure</a:t>
            </a:r>
          </a:p>
        </p:txBody>
      </p:sp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557338"/>
            <a:ext cx="765175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 Verbindung mit Pfeil 8"/>
          <p:cNvCxnSpPr/>
          <p:nvPr/>
        </p:nvCxnSpPr>
        <p:spPr>
          <a:xfrm flipV="1">
            <a:off x="3270250" y="1557338"/>
            <a:ext cx="0" cy="1366837"/>
          </a:xfrm>
          <a:prstGeom prst="straightConnector1">
            <a:avLst/>
          </a:prstGeom>
          <a:ln w="381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V="1">
            <a:off x="4859338" y="2492375"/>
            <a:ext cx="0" cy="3778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V="1">
            <a:off x="3276600" y="2878138"/>
            <a:ext cx="1604963" cy="46037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900113" y="4044950"/>
            <a:ext cx="71913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>
            <a:off x="5135563" y="4062413"/>
            <a:ext cx="7207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49" name="Textfeld 13"/>
          <p:cNvSpPr txBox="1">
            <a:spLocks noChangeArrowheads="1"/>
          </p:cNvSpPr>
          <p:nvPr/>
        </p:nvSpPr>
        <p:spPr bwMode="auto">
          <a:xfrm>
            <a:off x="1887538" y="3860800"/>
            <a:ext cx="1749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direct transition</a:t>
            </a:r>
          </a:p>
        </p:txBody>
      </p:sp>
      <p:sp>
        <p:nvSpPr>
          <p:cNvPr id="112650" name="Textfeld 14"/>
          <p:cNvSpPr txBox="1">
            <a:spLocks noChangeArrowheads="1"/>
          </p:cNvSpPr>
          <p:nvPr/>
        </p:nvSpPr>
        <p:spPr bwMode="auto">
          <a:xfrm>
            <a:off x="6156325" y="3851275"/>
            <a:ext cx="1928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indirect transition</a:t>
            </a:r>
          </a:p>
        </p:txBody>
      </p:sp>
      <p:cxnSp>
        <p:nvCxnSpPr>
          <p:cNvPr id="16" name="Gerade Verbindung 15"/>
          <p:cNvCxnSpPr/>
          <p:nvPr/>
        </p:nvCxnSpPr>
        <p:spPr>
          <a:xfrm>
            <a:off x="5135563" y="4421188"/>
            <a:ext cx="720725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52" name="Textfeld 16"/>
          <p:cNvSpPr txBox="1">
            <a:spLocks noChangeArrowheads="1"/>
          </p:cNvSpPr>
          <p:nvPr/>
        </p:nvSpPr>
        <p:spPr bwMode="auto">
          <a:xfrm>
            <a:off x="6124575" y="4237038"/>
            <a:ext cx="22113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phonon contribution</a:t>
            </a:r>
          </a:p>
        </p:txBody>
      </p:sp>
      <p:cxnSp>
        <p:nvCxnSpPr>
          <p:cNvPr id="18" name="Gerade Verbindung mit Pfeil 17"/>
          <p:cNvCxnSpPr/>
          <p:nvPr/>
        </p:nvCxnSpPr>
        <p:spPr>
          <a:xfrm>
            <a:off x="6804025" y="1557338"/>
            <a:ext cx="1008063" cy="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54" name="Textfeld 18"/>
          <p:cNvSpPr txBox="1">
            <a:spLocks noChangeArrowheads="1"/>
          </p:cNvSpPr>
          <p:nvPr/>
        </p:nvSpPr>
        <p:spPr bwMode="auto">
          <a:xfrm>
            <a:off x="7235825" y="1166813"/>
            <a:ext cx="300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k</a:t>
            </a:r>
          </a:p>
        </p:txBody>
      </p:sp>
      <p:sp>
        <p:nvSpPr>
          <p:cNvPr id="112655" name="Textfeld 19"/>
          <p:cNvSpPr txBox="1">
            <a:spLocks noChangeArrowheads="1"/>
          </p:cNvSpPr>
          <p:nvPr/>
        </p:nvSpPr>
        <p:spPr bwMode="auto">
          <a:xfrm>
            <a:off x="900113" y="4827588"/>
            <a:ext cx="857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latin typeface="Symbol" pitchFamily="18" charset="2"/>
              </a:rPr>
              <a:t>D</a:t>
            </a:r>
            <a:r>
              <a:rPr lang="de-DE"/>
              <a:t>k = 0</a:t>
            </a:r>
          </a:p>
        </p:txBody>
      </p:sp>
      <p:sp>
        <p:nvSpPr>
          <p:cNvPr id="112656" name="Textfeld 20"/>
          <p:cNvSpPr txBox="1">
            <a:spLocks noChangeArrowheads="1"/>
          </p:cNvSpPr>
          <p:nvPr/>
        </p:nvSpPr>
        <p:spPr bwMode="auto">
          <a:xfrm>
            <a:off x="1887538" y="4824413"/>
            <a:ext cx="19161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photons do not </a:t>
            </a:r>
          </a:p>
          <a:p>
            <a:r>
              <a:rPr lang="de-DE"/>
              <a:t>carry momentum</a:t>
            </a:r>
          </a:p>
        </p:txBody>
      </p:sp>
      <p:sp>
        <p:nvSpPr>
          <p:cNvPr id="112657" name="Textfeld 21"/>
          <p:cNvSpPr txBox="1">
            <a:spLocks noChangeArrowheads="1"/>
          </p:cNvSpPr>
          <p:nvPr/>
        </p:nvSpPr>
        <p:spPr bwMode="auto">
          <a:xfrm>
            <a:off x="4572000" y="4827588"/>
            <a:ext cx="1354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latin typeface="Symbol" pitchFamily="18" charset="2"/>
              </a:rPr>
              <a:t>D</a:t>
            </a:r>
            <a:r>
              <a:rPr lang="de-DE"/>
              <a:t>k = k</a:t>
            </a:r>
            <a:r>
              <a:rPr lang="de-DE" baseline="-25000"/>
              <a:t>phonon</a:t>
            </a:r>
          </a:p>
        </p:txBody>
      </p:sp>
      <p:sp>
        <p:nvSpPr>
          <p:cNvPr id="112658" name="Textfeld 22"/>
          <p:cNvSpPr txBox="1">
            <a:spLocks noChangeArrowheads="1"/>
          </p:cNvSpPr>
          <p:nvPr/>
        </p:nvSpPr>
        <p:spPr bwMode="auto">
          <a:xfrm>
            <a:off x="6156325" y="4884738"/>
            <a:ext cx="2149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E</a:t>
            </a:r>
            <a:r>
              <a:rPr lang="de-DE" baseline="-25000"/>
              <a:t>photon</a:t>
            </a:r>
            <a:r>
              <a:rPr lang="de-DE"/>
              <a:t> + E</a:t>
            </a:r>
            <a:r>
              <a:rPr lang="de-DE" baseline="-25000"/>
              <a:t>phonon</a:t>
            </a:r>
            <a:r>
              <a:rPr lang="de-DE"/>
              <a:t> = E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4572000" y="5300663"/>
            <a:ext cx="432752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Symbol" pitchFamily="18" charset="2"/>
              <a:buChar char="®"/>
              <a:defRPr/>
            </a:pPr>
            <a:r>
              <a:rPr lang="de-DE" dirty="0" err="1">
                <a:cs typeface="+mn-cs"/>
                <a:sym typeface="Symbol"/>
              </a:rPr>
              <a:t>photons</a:t>
            </a:r>
            <a:r>
              <a:rPr lang="de-DE" dirty="0">
                <a:cs typeface="+mn-cs"/>
                <a:sym typeface="Symbol"/>
              </a:rPr>
              <a:t> </a:t>
            </a:r>
            <a:r>
              <a:rPr lang="de-DE" dirty="0" err="1">
                <a:cs typeface="+mn-cs"/>
                <a:sym typeface="Symbol"/>
              </a:rPr>
              <a:t>with</a:t>
            </a:r>
            <a:r>
              <a:rPr lang="de-DE" dirty="0">
                <a:cs typeface="+mn-cs"/>
                <a:sym typeface="Symbol"/>
              </a:rPr>
              <a:t> E &lt; </a:t>
            </a:r>
            <a:r>
              <a:rPr lang="de-DE" dirty="0" err="1">
                <a:cs typeface="+mn-cs"/>
                <a:sym typeface="Symbol"/>
              </a:rPr>
              <a:t>E</a:t>
            </a:r>
            <a:r>
              <a:rPr lang="de-DE" baseline="-25000" dirty="0" err="1">
                <a:cs typeface="+mn-cs"/>
                <a:sym typeface="Symbol"/>
              </a:rPr>
              <a:t>gap</a:t>
            </a:r>
            <a:r>
              <a:rPr lang="de-DE" dirty="0">
                <a:cs typeface="+mn-cs"/>
                <a:sym typeface="Symbol"/>
              </a:rPr>
              <a:t>=1.1eV </a:t>
            </a:r>
            <a:r>
              <a:rPr lang="de-DE" dirty="0" err="1">
                <a:cs typeface="+mn-cs"/>
                <a:sym typeface="Symbol"/>
              </a:rPr>
              <a:t>can</a:t>
            </a:r>
            <a:r>
              <a:rPr lang="de-DE" dirty="0">
                <a:cs typeface="+mn-cs"/>
                <a:sym typeface="Symbol"/>
              </a:rPr>
              <a:t> </a:t>
            </a:r>
            <a:r>
              <a:rPr lang="de-DE" dirty="0" err="1">
                <a:cs typeface="+mn-cs"/>
                <a:sym typeface="Symbol"/>
              </a:rPr>
              <a:t>be</a:t>
            </a:r>
            <a:r>
              <a:rPr lang="de-DE" dirty="0">
                <a:cs typeface="+mn-cs"/>
                <a:sym typeface="Symbol"/>
              </a:rPr>
              <a:t> </a:t>
            </a:r>
          </a:p>
          <a:p>
            <a:pPr>
              <a:defRPr/>
            </a:pPr>
            <a:r>
              <a:rPr lang="de-DE" dirty="0">
                <a:cs typeface="+mn-cs"/>
                <a:sym typeface="Symbol"/>
              </a:rPr>
              <a:t>       </a:t>
            </a:r>
            <a:r>
              <a:rPr lang="de-DE" dirty="0" err="1">
                <a:cs typeface="+mn-cs"/>
                <a:sym typeface="Symbol"/>
              </a:rPr>
              <a:t>absorbed</a:t>
            </a:r>
            <a:r>
              <a:rPr lang="de-DE" dirty="0">
                <a:cs typeface="+mn-cs"/>
                <a:sym typeface="Symbol"/>
              </a:rPr>
              <a:t> </a:t>
            </a:r>
            <a:r>
              <a:rPr lang="de-DE" dirty="0" err="1">
                <a:cs typeface="+mn-cs"/>
                <a:sym typeface="Symbol"/>
              </a:rPr>
              <a:t>by</a:t>
            </a:r>
            <a:r>
              <a:rPr lang="de-DE" dirty="0">
                <a:cs typeface="+mn-cs"/>
                <a:sym typeface="Symbol"/>
              </a:rPr>
              <a:t> </a:t>
            </a:r>
            <a:r>
              <a:rPr lang="de-DE" dirty="0" err="1">
                <a:cs typeface="+mn-cs"/>
                <a:sym typeface="Symbol"/>
              </a:rPr>
              <a:t>assistance</a:t>
            </a:r>
            <a:r>
              <a:rPr lang="de-DE" dirty="0">
                <a:cs typeface="+mn-cs"/>
                <a:sym typeface="Symbol"/>
              </a:rPr>
              <a:t> </a:t>
            </a:r>
            <a:r>
              <a:rPr lang="de-DE" dirty="0" err="1">
                <a:cs typeface="+mn-cs"/>
                <a:sym typeface="Symbol"/>
              </a:rPr>
              <a:t>of</a:t>
            </a:r>
            <a:r>
              <a:rPr lang="de-DE" dirty="0">
                <a:cs typeface="+mn-cs"/>
                <a:sym typeface="Symbol"/>
              </a:rPr>
              <a:t> </a:t>
            </a:r>
            <a:r>
              <a:rPr lang="de-DE" dirty="0" err="1">
                <a:cs typeface="+mn-cs"/>
                <a:sym typeface="Symbol"/>
              </a:rPr>
              <a:t>phonons</a:t>
            </a:r>
            <a:endParaRPr lang="de-DE" dirty="0">
              <a:cs typeface="+mn-cs"/>
              <a:sym typeface="Symbol"/>
            </a:endParaRPr>
          </a:p>
        </p:txBody>
      </p:sp>
      <p:sp>
        <p:nvSpPr>
          <p:cNvPr id="112660" name="Textfeld 24"/>
          <p:cNvSpPr txBox="1">
            <a:spLocks noChangeArrowheads="1"/>
          </p:cNvSpPr>
          <p:nvPr/>
        </p:nvSpPr>
        <p:spPr bwMode="auto">
          <a:xfrm>
            <a:off x="8088313" y="2870200"/>
            <a:ext cx="4937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VB</a:t>
            </a:r>
          </a:p>
        </p:txBody>
      </p:sp>
      <p:sp>
        <p:nvSpPr>
          <p:cNvPr id="112661" name="Textfeld 25"/>
          <p:cNvSpPr txBox="1">
            <a:spLocks noChangeArrowheads="1"/>
          </p:cNvSpPr>
          <p:nvPr/>
        </p:nvSpPr>
        <p:spPr bwMode="auto">
          <a:xfrm>
            <a:off x="8088313" y="1835150"/>
            <a:ext cx="5064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CB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68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el 1"/>
          <p:cNvSpPr>
            <a:spLocks noGrp="1"/>
          </p:cNvSpPr>
          <p:nvPr>
            <p:ph type="title"/>
          </p:nvPr>
        </p:nvSpPr>
        <p:spPr>
          <a:xfrm>
            <a:off x="107950" y="115888"/>
            <a:ext cx="8928100" cy="555625"/>
          </a:xfrm>
        </p:spPr>
        <p:txBody>
          <a:bodyPr/>
          <a:lstStyle/>
          <a:p>
            <a:r>
              <a:rPr lang="de-DE" smtClean="0"/>
              <a:t>Research on the optical absorption of silicon at low T.</a:t>
            </a:r>
          </a:p>
        </p:txBody>
      </p:sp>
      <p:grpSp>
        <p:nvGrpSpPr>
          <p:cNvPr id="113666" name="Gruppieren 2"/>
          <p:cNvGrpSpPr>
            <a:grpSpLocks/>
          </p:cNvGrpSpPr>
          <p:nvPr/>
        </p:nvGrpSpPr>
        <p:grpSpPr bwMode="auto">
          <a:xfrm>
            <a:off x="549275" y="1052513"/>
            <a:ext cx="4449763" cy="3860800"/>
            <a:chOff x="549275" y="2055813"/>
            <a:chExt cx="4449763" cy="3860800"/>
          </a:xfrm>
        </p:grpSpPr>
        <p:pic>
          <p:nvPicPr>
            <p:cNvPr id="113679" name="Picture 4" descr="F:\si_abs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9275" y="2055813"/>
              <a:ext cx="4449763" cy="3462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3680" name="TextBox 4"/>
            <p:cNvSpPr txBox="1">
              <a:spLocks noChangeArrowheads="1"/>
            </p:cNvSpPr>
            <p:nvPr/>
          </p:nvSpPr>
          <p:spPr bwMode="auto">
            <a:xfrm>
              <a:off x="1306513" y="4670425"/>
              <a:ext cx="837565" cy="391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945" tIns="41473" rIns="82945" bIns="41473">
              <a:spAutoFit/>
            </a:bodyPr>
            <a:lstStyle/>
            <a:p>
              <a:r>
                <a:rPr lang="de-DE" sz="2000">
                  <a:solidFill>
                    <a:srgbClr val="FF0000"/>
                  </a:solidFill>
                </a:rPr>
                <a:t>300 K</a:t>
              </a:r>
            </a:p>
          </p:txBody>
        </p:sp>
        <p:sp>
          <p:nvSpPr>
            <p:cNvPr id="113681" name="TextBox 5"/>
            <p:cNvSpPr txBox="1">
              <a:spLocks noChangeArrowheads="1"/>
            </p:cNvSpPr>
            <p:nvPr/>
          </p:nvSpPr>
          <p:spPr bwMode="auto">
            <a:xfrm>
              <a:off x="2220913" y="2503488"/>
              <a:ext cx="863600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945" tIns="41473" rIns="82945" bIns="41473">
              <a:spAutoFit/>
            </a:bodyPr>
            <a:lstStyle/>
            <a:p>
              <a:r>
                <a:rPr lang="de-DE" sz="1300"/>
                <a:t>1 phonon</a:t>
              </a:r>
            </a:p>
          </p:txBody>
        </p:sp>
        <p:sp>
          <p:nvSpPr>
            <p:cNvPr id="113682" name="TextBox 9"/>
            <p:cNvSpPr txBox="1">
              <a:spLocks noChangeArrowheads="1"/>
            </p:cNvSpPr>
            <p:nvPr/>
          </p:nvSpPr>
          <p:spPr bwMode="auto">
            <a:xfrm>
              <a:off x="2759075" y="3101975"/>
              <a:ext cx="947738" cy="284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945" tIns="41473" rIns="82945" bIns="41473">
              <a:spAutoFit/>
            </a:bodyPr>
            <a:lstStyle/>
            <a:p>
              <a:r>
                <a:rPr lang="de-DE" sz="1300"/>
                <a:t>2 phonons</a:t>
              </a:r>
            </a:p>
          </p:txBody>
        </p:sp>
        <p:sp>
          <p:nvSpPr>
            <p:cNvPr id="113683" name="TextBox 10"/>
            <p:cNvSpPr txBox="1">
              <a:spLocks noChangeArrowheads="1"/>
            </p:cNvSpPr>
            <p:nvPr/>
          </p:nvSpPr>
          <p:spPr bwMode="auto">
            <a:xfrm>
              <a:off x="3297238" y="3700463"/>
              <a:ext cx="949325" cy="284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945" tIns="41473" rIns="82945" bIns="41473">
              <a:spAutoFit/>
            </a:bodyPr>
            <a:lstStyle/>
            <a:p>
              <a:r>
                <a:rPr lang="de-DE" sz="1300"/>
                <a:t>3 phonons</a:t>
              </a:r>
            </a:p>
          </p:txBody>
        </p:sp>
        <p:cxnSp>
          <p:nvCxnSpPr>
            <p:cNvPr id="113684" name="Straight Arrow Connector 7"/>
            <p:cNvCxnSpPr>
              <a:cxnSpLocks noChangeShapeType="1"/>
              <a:stCxn id="113681" idx="2"/>
            </p:cNvCxnSpPr>
            <p:nvPr/>
          </p:nvCxnSpPr>
          <p:spPr bwMode="auto">
            <a:xfrm flipH="1">
              <a:off x="2416175" y="2786063"/>
              <a:ext cx="236538" cy="250825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13685" name="Straight Arrow Connector 11"/>
            <p:cNvCxnSpPr>
              <a:cxnSpLocks noChangeShapeType="1"/>
            </p:cNvCxnSpPr>
            <p:nvPr/>
          </p:nvCxnSpPr>
          <p:spPr bwMode="auto">
            <a:xfrm flipH="1">
              <a:off x="2874963" y="3381375"/>
              <a:ext cx="188912" cy="1793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13686" name="Straight Arrow Connector 13"/>
            <p:cNvCxnSpPr>
              <a:cxnSpLocks noChangeShapeType="1"/>
            </p:cNvCxnSpPr>
            <p:nvPr/>
          </p:nvCxnSpPr>
          <p:spPr bwMode="auto">
            <a:xfrm flipH="1">
              <a:off x="3397250" y="3979863"/>
              <a:ext cx="128588" cy="168275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113687" name="TextBox 31"/>
            <p:cNvSpPr txBox="1">
              <a:spLocks noChangeArrowheads="1"/>
            </p:cNvSpPr>
            <p:nvPr/>
          </p:nvSpPr>
          <p:spPr bwMode="auto">
            <a:xfrm>
              <a:off x="1046163" y="5632450"/>
              <a:ext cx="2328862" cy="284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945" tIns="41473" rIns="82945" bIns="41473">
              <a:spAutoFit/>
            </a:bodyPr>
            <a:lstStyle/>
            <a:p>
              <a:r>
                <a:rPr lang="de-DE" sz="1300"/>
                <a:t>[Keeves et al., J. Appl. Phys.]</a:t>
              </a:r>
            </a:p>
          </p:txBody>
        </p:sp>
      </p:grpSp>
      <p:sp>
        <p:nvSpPr>
          <p:cNvPr id="13" name="Rectangle 14"/>
          <p:cNvSpPr/>
          <p:nvPr/>
        </p:nvSpPr>
        <p:spPr bwMode="auto">
          <a:xfrm>
            <a:off x="5618163" y="1250950"/>
            <a:ext cx="2676525" cy="7381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945" tIns="41473" rIns="82945" bIns="41473"/>
          <a:lstStyle/>
          <a:p>
            <a:pPr defTabSz="414726" hangingPunct="0">
              <a:lnSpc>
                <a:spcPct val="97000"/>
              </a:lnSpc>
              <a:buClr>
                <a:srgbClr val="000000"/>
              </a:buClr>
              <a:buSzPct val="45000"/>
              <a:defRPr/>
            </a:pPr>
            <a:endParaRPr lang="de-DE" sz="1600">
              <a:latin typeface="Bitstream Vera Sans" pitchFamily="16" charset="0"/>
              <a:cs typeface="+mn-cs"/>
            </a:endParaRPr>
          </a:p>
        </p:txBody>
      </p:sp>
      <p:sp>
        <p:nvSpPr>
          <p:cNvPr id="14" name="Rectangle 18"/>
          <p:cNvSpPr/>
          <p:nvPr/>
        </p:nvSpPr>
        <p:spPr bwMode="auto">
          <a:xfrm>
            <a:off x="5618163" y="3384550"/>
            <a:ext cx="2676525" cy="739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945" tIns="41473" rIns="82945" bIns="41473"/>
          <a:lstStyle/>
          <a:p>
            <a:pPr defTabSz="414726" hangingPunct="0">
              <a:lnSpc>
                <a:spcPct val="97000"/>
              </a:lnSpc>
              <a:buClr>
                <a:srgbClr val="000000"/>
              </a:buClr>
              <a:buSzPct val="45000"/>
              <a:defRPr/>
            </a:pPr>
            <a:endParaRPr lang="de-DE" sz="1600">
              <a:latin typeface="Bitstream Vera Sans" pitchFamily="16" charset="0"/>
              <a:cs typeface="+mn-cs"/>
            </a:endParaRPr>
          </a:p>
        </p:txBody>
      </p:sp>
      <p:cxnSp>
        <p:nvCxnSpPr>
          <p:cNvPr id="113669" name="Straight Arrow Connector 16"/>
          <p:cNvCxnSpPr>
            <a:cxnSpLocks noChangeShapeType="1"/>
          </p:cNvCxnSpPr>
          <p:nvPr/>
        </p:nvCxnSpPr>
        <p:spPr bwMode="auto">
          <a:xfrm flipV="1">
            <a:off x="5943600" y="1989138"/>
            <a:ext cx="0" cy="139541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13670" name="Straight Arrow Connector 21"/>
          <p:cNvCxnSpPr>
            <a:cxnSpLocks noChangeShapeType="1"/>
          </p:cNvCxnSpPr>
          <p:nvPr/>
        </p:nvCxnSpPr>
        <p:spPr bwMode="auto">
          <a:xfrm flipV="1">
            <a:off x="6465888" y="2378075"/>
            <a:ext cx="0" cy="102711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13671" name="Straight Arrow Connector 23"/>
          <p:cNvCxnSpPr>
            <a:cxnSpLocks noChangeShapeType="1"/>
          </p:cNvCxnSpPr>
          <p:nvPr/>
        </p:nvCxnSpPr>
        <p:spPr bwMode="auto">
          <a:xfrm flipV="1">
            <a:off x="6465888" y="1989138"/>
            <a:ext cx="0" cy="388937"/>
          </a:xfrm>
          <a:prstGeom prst="straightConnector1">
            <a:avLst/>
          </a:prstGeom>
          <a:noFill/>
          <a:ln w="38100" algn="ctr">
            <a:solidFill>
              <a:srgbClr val="92D050"/>
            </a:solidFill>
            <a:round/>
            <a:headEnd/>
            <a:tailEnd type="arrow" w="med" len="med"/>
          </a:ln>
        </p:spPr>
      </p:cxnSp>
      <p:cxnSp>
        <p:nvCxnSpPr>
          <p:cNvPr id="113672" name="Straight Arrow Connector 26"/>
          <p:cNvCxnSpPr>
            <a:cxnSpLocks noChangeShapeType="1"/>
          </p:cNvCxnSpPr>
          <p:nvPr/>
        </p:nvCxnSpPr>
        <p:spPr bwMode="auto">
          <a:xfrm flipV="1">
            <a:off x="6988175" y="1968500"/>
            <a:ext cx="0" cy="388938"/>
          </a:xfrm>
          <a:prstGeom prst="straightConnector1">
            <a:avLst/>
          </a:prstGeom>
          <a:noFill/>
          <a:ln w="38100" algn="ctr">
            <a:solidFill>
              <a:srgbClr val="92D050"/>
            </a:solidFill>
            <a:round/>
            <a:headEnd/>
            <a:tailEnd type="arrow" w="med" len="med"/>
          </a:ln>
        </p:spPr>
      </p:cxnSp>
      <p:cxnSp>
        <p:nvCxnSpPr>
          <p:cNvPr id="113673" name="Straight Arrow Connector 27"/>
          <p:cNvCxnSpPr>
            <a:cxnSpLocks noChangeShapeType="1"/>
          </p:cNvCxnSpPr>
          <p:nvPr/>
        </p:nvCxnSpPr>
        <p:spPr bwMode="auto">
          <a:xfrm flipV="1">
            <a:off x="6988175" y="2362200"/>
            <a:ext cx="0" cy="390525"/>
          </a:xfrm>
          <a:prstGeom prst="straightConnector1">
            <a:avLst/>
          </a:prstGeom>
          <a:noFill/>
          <a:ln w="38100" algn="ctr">
            <a:solidFill>
              <a:srgbClr val="92D050"/>
            </a:solidFill>
            <a:round/>
            <a:headEnd/>
            <a:tailEnd type="arrow" w="med" len="med"/>
          </a:ln>
        </p:spPr>
      </p:cxnSp>
      <p:cxnSp>
        <p:nvCxnSpPr>
          <p:cNvPr id="113674" name="Straight Arrow Connector 28"/>
          <p:cNvCxnSpPr>
            <a:cxnSpLocks noChangeShapeType="1"/>
          </p:cNvCxnSpPr>
          <p:nvPr/>
        </p:nvCxnSpPr>
        <p:spPr bwMode="auto">
          <a:xfrm flipV="1">
            <a:off x="6988175" y="2752725"/>
            <a:ext cx="0" cy="63182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13675" name="TextBox 30"/>
          <p:cNvSpPr txBox="1">
            <a:spLocks noChangeArrowheads="1"/>
          </p:cNvSpPr>
          <p:nvPr/>
        </p:nvSpPr>
        <p:spPr bwMode="auto">
          <a:xfrm>
            <a:off x="7250113" y="2905125"/>
            <a:ext cx="950912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de-DE" sz="2000">
                <a:solidFill>
                  <a:srgbClr val="FF0000"/>
                </a:solidFill>
              </a:rPr>
              <a:t>photon</a:t>
            </a:r>
          </a:p>
        </p:txBody>
      </p:sp>
      <p:sp>
        <p:nvSpPr>
          <p:cNvPr id="113676" name="TextBox 34"/>
          <p:cNvSpPr txBox="1">
            <a:spLocks noChangeArrowheads="1"/>
          </p:cNvSpPr>
          <p:nvPr/>
        </p:nvSpPr>
        <p:spPr bwMode="auto">
          <a:xfrm>
            <a:off x="7250113" y="2193925"/>
            <a:ext cx="1023937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de-DE" sz="2000">
                <a:solidFill>
                  <a:srgbClr val="92D050"/>
                </a:solidFill>
              </a:rPr>
              <a:t>phonon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395288" y="5084763"/>
            <a:ext cx="854710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de-DE" sz="2000" dirty="0" err="1">
                <a:latin typeface="+mn-lt"/>
                <a:cs typeface="+mn-cs"/>
              </a:rPr>
              <a:t>density</a:t>
            </a:r>
            <a:r>
              <a:rPr lang="de-DE" sz="2000" dirty="0">
                <a:latin typeface="+mn-lt"/>
                <a:cs typeface="+mn-cs"/>
              </a:rPr>
              <a:t> </a:t>
            </a:r>
            <a:r>
              <a:rPr lang="de-DE" sz="2000" dirty="0" err="1">
                <a:latin typeface="+mn-lt"/>
                <a:cs typeface="+mn-cs"/>
              </a:rPr>
              <a:t>of</a:t>
            </a:r>
            <a:r>
              <a:rPr lang="de-DE" sz="2000" dirty="0">
                <a:latin typeface="+mn-lt"/>
                <a:cs typeface="+mn-cs"/>
              </a:rPr>
              <a:t> </a:t>
            </a:r>
            <a:r>
              <a:rPr lang="de-DE" sz="2000" dirty="0" err="1">
                <a:latin typeface="+mn-lt"/>
                <a:cs typeface="+mn-cs"/>
              </a:rPr>
              <a:t>phonons</a:t>
            </a:r>
            <a:r>
              <a:rPr lang="de-DE" sz="2000" dirty="0">
                <a:latin typeface="+mn-lt"/>
                <a:cs typeface="+mn-cs"/>
              </a:rPr>
              <a:t> </a:t>
            </a:r>
            <a:r>
              <a:rPr lang="de-DE" sz="2000" dirty="0" err="1">
                <a:latin typeface="+mn-lt"/>
                <a:cs typeface="+mn-cs"/>
              </a:rPr>
              <a:t>is</a:t>
            </a:r>
            <a:r>
              <a:rPr lang="de-DE" sz="2000" dirty="0">
                <a:latin typeface="+mn-lt"/>
                <a:cs typeface="+mn-cs"/>
              </a:rPr>
              <a:t> </a:t>
            </a:r>
            <a:r>
              <a:rPr lang="de-DE" sz="2000" dirty="0" err="1">
                <a:latin typeface="+mn-lt"/>
                <a:cs typeface="+mn-cs"/>
              </a:rPr>
              <a:t>strongly</a:t>
            </a:r>
            <a:r>
              <a:rPr lang="de-DE" sz="2000" dirty="0">
                <a:latin typeface="+mn-lt"/>
                <a:cs typeface="+mn-cs"/>
              </a:rPr>
              <a:t> </a:t>
            </a:r>
            <a:r>
              <a:rPr lang="de-DE" sz="2000" dirty="0" err="1">
                <a:latin typeface="+mn-lt"/>
                <a:cs typeface="+mn-cs"/>
              </a:rPr>
              <a:t>temperature</a:t>
            </a:r>
            <a:r>
              <a:rPr lang="de-DE" sz="2000" dirty="0">
                <a:latin typeface="+mn-lt"/>
                <a:cs typeface="+mn-cs"/>
              </a:rPr>
              <a:t> </a:t>
            </a:r>
            <a:r>
              <a:rPr lang="de-DE" sz="2000" dirty="0" err="1">
                <a:latin typeface="+mn-lt"/>
                <a:cs typeface="+mn-cs"/>
              </a:rPr>
              <a:t>dependent</a:t>
            </a:r>
            <a:r>
              <a:rPr lang="de-DE" sz="2000" dirty="0">
                <a:latin typeface="+mn-lt"/>
                <a:cs typeface="+mn-cs"/>
              </a:rPr>
              <a:t>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de-DE" sz="2000" dirty="0" err="1">
                <a:latin typeface="+mn-lt"/>
                <a:cs typeface="+mn-cs"/>
              </a:rPr>
              <a:t>much</a:t>
            </a:r>
            <a:r>
              <a:rPr lang="de-DE" sz="2000" dirty="0">
                <a:latin typeface="+mn-lt"/>
                <a:cs typeface="+mn-cs"/>
              </a:rPr>
              <a:t> </a:t>
            </a:r>
            <a:r>
              <a:rPr lang="de-DE" sz="2000" dirty="0" err="1">
                <a:latin typeface="+mn-lt"/>
                <a:cs typeface="+mn-cs"/>
              </a:rPr>
              <a:t>smaller</a:t>
            </a:r>
            <a:r>
              <a:rPr lang="de-DE" sz="2000" dirty="0">
                <a:latin typeface="+mn-lt"/>
                <a:cs typeface="+mn-cs"/>
              </a:rPr>
              <a:t> </a:t>
            </a:r>
            <a:r>
              <a:rPr lang="de-DE" sz="2000" dirty="0" err="1">
                <a:latin typeface="+mn-lt"/>
                <a:cs typeface="+mn-cs"/>
              </a:rPr>
              <a:t>absorption</a:t>
            </a:r>
            <a:r>
              <a:rPr lang="de-DE" sz="2000" dirty="0">
                <a:latin typeface="+mn-lt"/>
                <a:cs typeface="+mn-cs"/>
              </a:rPr>
              <a:t> </a:t>
            </a:r>
            <a:r>
              <a:rPr lang="de-DE" sz="2000" dirty="0" err="1">
                <a:latin typeface="+mn-lt"/>
                <a:cs typeface="+mn-cs"/>
              </a:rPr>
              <a:t>can</a:t>
            </a:r>
            <a:r>
              <a:rPr lang="de-DE" sz="2000" dirty="0">
                <a:latin typeface="+mn-lt"/>
                <a:cs typeface="+mn-cs"/>
              </a:rPr>
              <a:t> </a:t>
            </a:r>
            <a:r>
              <a:rPr lang="de-DE" sz="2000" dirty="0" err="1">
                <a:latin typeface="+mn-lt"/>
                <a:cs typeface="+mn-cs"/>
              </a:rPr>
              <a:t>be</a:t>
            </a:r>
            <a:r>
              <a:rPr lang="de-DE" sz="2000" dirty="0">
                <a:latin typeface="+mn-lt"/>
                <a:cs typeface="+mn-cs"/>
              </a:rPr>
              <a:t> </a:t>
            </a:r>
            <a:r>
              <a:rPr lang="de-DE" sz="2000" dirty="0" err="1">
                <a:latin typeface="+mn-lt"/>
                <a:cs typeface="+mn-cs"/>
              </a:rPr>
              <a:t>expected</a:t>
            </a:r>
            <a:r>
              <a:rPr lang="de-DE" sz="2000" dirty="0">
                <a:latin typeface="+mn-lt"/>
                <a:cs typeface="+mn-cs"/>
              </a:rPr>
              <a:t> </a:t>
            </a:r>
            <a:r>
              <a:rPr lang="de-DE" sz="2000" dirty="0" err="1">
                <a:latin typeface="+mn-lt"/>
                <a:cs typeface="+mn-cs"/>
              </a:rPr>
              <a:t>at</a:t>
            </a:r>
            <a:r>
              <a:rPr lang="de-DE" sz="2000" dirty="0">
                <a:latin typeface="+mn-lt"/>
                <a:cs typeface="+mn-cs"/>
              </a:rPr>
              <a:t> </a:t>
            </a:r>
            <a:r>
              <a:rPr lang="de-DE" sz="2000" dirty="0" err="1">
                <a:latin typeface="+mn-lt"/>
                <a:cs typeface="+mn-cs"/>
              </a:rPr>
              <a:t>low</a:t>
            </a:r>
            <a:r>
              <a:rPr lang="de-DE" sz="2000" dirty="0">
                <a:latin typeface="+mn-lt"/>
                <a:cs typeface="+mn-cs"/>
              </a:rPr>
              <a:t> </a:t>
            </a:r>
            <a:r>
              <a:rPr lang="de-DE" sz="2000" dirty="0" err="1">
                <a:latin typeface="+mn-lt"/>
                <a:cs typeface="+mn-cs"/>
              </a:rPr>
              <a:t>temperatures</a:t>
            </a:r>
            <a:endParaRPr lang="de-DE" sz="2000" dirty="0">
              <a:latin typeface="+mn-lt"/>
              <a:cs typeface="+mn-cs"/>
            </a:endParaRPr>
          </a:p>
        </p:txBody>
      </p:sp>
      <p:sp>
        <p:nvSpPr>
          <p:cNvPr id="113678" name="Textfeld 23"/>
          <p:cNvSpPr txBox="1">
            <a:spLocks noChangeArrowheads="1"/>
          </p:cNvSpPr>
          <p:nvPr/>
        </p:nvSpPr>
        <p:spPr bwMode="auto">
          <a:xfrm>
            <a:off x="5126038" y="5795963"/>
            <a:ext cx="28876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ym typeface="Symbol" pitchFamily="18" charset="2"/>
              </a:rPr>
              <a:t> measurements ongoing</a:t>
            </a:r>
            <a:endParaRPr lang="de-DE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69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Thermal noise in GW detectors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Currently, the second generation of GW detectors is being built based on the experiences of the first generation of GW detectors and novel techniques that have been tested.</a:t>
            </a:r>
          </a:p>
          <a:p>
            <a:endParaRPr lang="de-DE" smtClean="0"/>
          </a:p>
          <a:p>
            <a:r>
              <a:rPr lang="de-DE" smtClean="0"/>
              <a:t>further improvements:</a:t>
            </a:r>
          </a:p>
          <a:p>
            <a:pPr lvl="1"/>
            <a:r>
              <a:rPr lang="de-DE" smtClean="0"/>
              <a:t>aLIGO, aVirgo, GEO-HF		fused silica, room temperatur,</a:t>
            </a:r>
          </a:p>
          <a:p>
            <a:pPr lvl="1">
              <a:buFontTx/>
              <a:buNone/>
            </a:pPr>
            <a:r>
              <a:rPr lang="de-DE" smtClean="0"/>
              <a:t>						monolithic suspensions 							(demonstrated in GEO600 for 						years)</a:t>
            </a:r>
          </a:p>
          <a:p>
            <a:pPr lvl="1"/>
            <a:r>
              <a:rPr lang="de-DE" smtClean="0"/>
              <a:t>LCGT + CLIO			sapphire, cryogenics</a:t>
            </a:r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1481138" y="4581525"/>
            <a:ext cx="576262" cy="5032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092" name="Textfeld 7"/>
          <p:cNvSpPr txBox="1">
            <a:spLocks noChangeArrowheads="1"/>
          </p:cNvSpPr>
          <p:nvPr/>
        </p:nvSpPr>
        <p:spPr bwMode="auto">
          <a:xfrm>
            <a:off x="971550" y="5260975"/>
            <a:ext cx="69040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pioneering work in the field of cryogenic large scale interferometry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7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3203575" y="2058988"/>
            <a:ext cx="268922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4000" dirty="0">
                <a:latin typeface="+mj-lt"/>
                <a:cs typeface="+mn-cs"/>
              </a:rPr>
              <a:t>Summary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70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What have we learned?</a:t>
            </a:r>
          </a:p>
        </p:txBody>
      </p:sp>
      <p:sp>
        <p:nvSpPr>
          <p:cNvPr id="115714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material properties strongly determine the thermal noise performance of a detector</a:t>
            </a:r>
          </a:p>
          <a:p>
            <a:endParaRPr lang="de-DE" smtClean="0"/>
          </a:p>
          <a:p>
            <a:r>
              <a:rPr lang="de-DE" smtClean="0"/>
              <a:t>simple temperature scaling is dangerous and leads to wrong results </a:t>
            </a:r>
          </a:p>
          <a:p>
            <a:endParaRPr lang="de-DE" smtClean="0"/>
          </a:p>
          <a:p>
            <a:r>
              <a:rPr lang="de-DE" smtClean="0"/>
              <a:t>impurities determine mechanical losses </a:t>
            </a:r>
            <a:r>
              <a:rPr lang="de-DE" smtClean="0">
                <a:sym typeface="Symbol" pitchFamily="18" charset="2"/>
              </a:rPr>
              <a:t> strong influence on thermal noise</a:t>
            </a:r>
          </a:p>
          <a:p>
            <a:endParaRPr lang="de-DE" smtClean="0">
              <a:sym typeface="Symbol" pitchFamily="18" charset="2"/>
            </a:endParaRPr>
          </a:p>
          <a:p>
            <a:r>
              <a:rPr lang="de-DE" smtClean="0">
                <a:sym typeface="Symbol" pitchFamily="18" charset="2"/>
              </a:rPr>
              <a:t>material science (understanding temperature behaviour of parameters) is needed to optimise future detectors</a:t>
            </a:r>
          </a:p>
          <a:p>
            <a:endParaRPr lang="de-DE" smtClean="0">
              <a:sym typeface="Symbol" pitchFamily="18" charset="2"/>
            </a:endParaRPr>
          </a:p>
          <a:p>
            <a:r>
              <a:rPr lang="de-DE" smtClean="0">
                <a:sym typeface="Symbol" pitchFamily="18" charset="2"/>
              </a:rPr>
              <a:t>a wide and open field…</a:t>
            </a:r>
            <a:endParaRPr lang="de-DE" smtClean="0"/>
          </a:p>
          <a:p>
            <a:endParaRPr lang="de-DE" smtClean="0"/>
          </a:p>
          <a:p>
            <a:endParaRPr lang="de-DE" smtClean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71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Thermal noise in GW detectors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As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second</a:t>
            </a:r>
            <a:r>
              <a:rPr lang="de-DE" dirty="0" smtClean="0"/>
              <a:t> </a:t>
            </a:r>
            <a:r>
              <a:rPr lang="de-DE" dirty="0" err="1" smtClean="0"/>
              <a:t>generation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designed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currently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being</a:t>
            </a:r>
            <a:r>
              <a:rPr lang="de-DE" dirty="0" smtClean="0"/>
              <a:t> </a:t>
            </a:r>
            <a:r>
              <a:rPr lang="de-DE" dirty="0" err="1" smtClean="0"/>
              <a:t>built</a:t>
            </a:r>
            <a:r>
              <a:rPr lang="de-DE" dirty="0" smtClean="0"/>
              <a:t> </a:t>
            </a:r>
            <a:r>
              <a:rPr lang="de-DE" dirty="0" err="1" smtClean="0"/>
              <a:t>researchers</a:t>
            </a:r>
            <a:r>
              <a:rPr lang="de-DE" dirty="0" smtClean="0"/>
              <a:t> </a:t>
            </a:r>
            <a:r>
              <a:rPr lang="de-DE" dirty="0" err="1" smtClean="0"/>
              <a:t>started</a:t>
            </a:r>
            <a:r>
              <a:rPr lang="de-DE" dirty="0" smtClean="0"/>
              <a:t> a </a:t>
            </a:r>
            <a:r>
              <a:rPr lang="de-DE" dirty="0" err="1" smtClean="0"/>
              <a:t>conceptual</a:t>
            </a:r>
            <a:r>
              <a:rPr lang="de-DE" dirty="0" smtClean="0"/>
              <a:t> design </a:t>
            </a:r>
            <a:r>
              <a:rPr lang="de-DE" dirty="0" err="1" smtClean="0"/>
              <a:t>study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 3</a:t>
            </a:r>
            <a:r>
              <a:rPr lang="de-DE" baseline="30000" dirty="0" smtClean="0"/>
              <a:t>rd</a:t>
            </a:r>
            <a:r>
              <a:rPr lang="de-DE" dirty="0" smtClean="0"/>
              <a:t> </a:t>
            </a:r>
            <a:r>
              <a:rPr lang="de-DE" dirty="0" err="1" smtClean="0"/>
              <a:t>generation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/>
              <a:t> </a:t>
            </a:r>
            <a:r>
              <a:rPr lang="de-DE" dirty="0" smtClean="0"/>
              <a:t>– </a:t>
            </a:r>
            <a:r>
              <a:rPr lang="de-DE" dirty="0" err="1" smtClean="0"/>
              <a:t>the</a:t>
            </a:r>
            <a:r>
              <a:rPr lang="de-DE" dirty="0" smtClean="0"/>
              <a:t> Einstein </a:t>
            </a:r>
            <a:r>
              <a:rPr lang="de-DE" dirty="0" err="1" smtClean="0"/>
              <a:t>Telescope</a:t>
            </a:r>
            <a:r>
              <a:rPr lang="de-DE" dirty="0" smtClean="0"/>
              <a:t> design </a:t>
            </a:r>
            <a:r>
              <a:rPr lang="de-DE" dirty="0" err="1" smtClean="0"/>
              <a:t>study</a:t>
            </a:r>
            <a:r>
              <a:rPr lang="de-DE" dirty="0" smtClean="0"/>
              <a:t>.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 err="1" smtClean="0"/>
              <a:t>aims</a:t>
            </a:r>
            <a:r>
              <a:rPr lang="de-DE" dirty="0" smtClean="0"/>
              <a:t>:</a:t>
            </a:r>
          </a:p>
          <a:p>
            <a:pPr lvl="1">
              <a:defRPr/>
            </a:pP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technologies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increase</a:t>
            </a:r>
            <a:r>
              <a:rPr lang="de-DE" dirty="0" smtClean="0"/>
              <a:t> </a:t>
            </a:r>
            <a:r>
              <a:rPr lang="de-DE" dirty="0" err="1" smtClean="0"/>
              <a:t>sensitivity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a </a:t>
            </a:r>
            <a:r>
              <a:rPr lang="de-DE" dirty="0" err="1" smtClean="0"/>
              <a:t>factor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10 </a:t>
            </a:r>
            <a:r>
              <a:rPr lang="de-DE" dirty="0" err="1" smtClean="0"/>
              <a:t>compared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2nd </a:t>
            </a:r>
            <a:r>
              <a:rPr lang="de-DE" dirty="0" err="1" smtClean="0"/>
              <a:t>generation</a:t>
            </a:r>
            <a:r>
              <a:rPr lang="de-DE" dirty="0" smtClean="0"/>
              <a:t>?</a:t>
            </a:r>
          </a:p>
          <a:p>
            <a:pPr lvl="1">
              <a:defRPr/>
            </a:pP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might</a:t>
            </a:r>
            <a:r>
              <a:rPr lang="de-DE" dirty="0" smtClean="0"/>
              <a:t> such a design </a:t>
            </a:r>
            <a:r>
              <a:rPr lang="de-DE" dirty="0" err="1" smtClean="0"/>
              <a:t>look</a:t>
            </a:r>
            <a:r>
              <a:rPr lang="de-DE" dirty="0" smtClean="0"/>
              <a:t> </a:t>
            </a:r>
            <a:r>
              <a:rPr lang="de-DE" dirty="0" err="1" smtClean="0"/>
              <a:t>like</a:t>
            </a:r>
            <a:r>
              <a:rPr lang="de-DE" dirty="0" smtClean="0"/>
              <a:t>?</a:t>
            </a:r>
          </a:p>
          <a:p>
            <a:pPr lvl="1">
              <a:defRPr/>
            </a:pP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r>
              <a:rPr lang="de-DE" dirty="0" smtClean="0"/>
              <a:t>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? </a:t>
            </a:r>
            <a:r>
              <a:rPr lang="de-DE" dirty="0" err="1" smtClean="0"/>
              <a:t>Which</a:t>
            </a:r>
            <a:r>
              <a:rPr lang="de-DE" dirty="0" smtClean="0"/>
              <a:t> design?</a:t>
            </a:r>
          </a:p>
          <a:p>
            <a:pPr lvl="1">
              <a:defRPr/>
            </a:pPr>
            <a:r>
              <a:rPr lang="de-DE" dirty="0" smtClean="0"/>
              <a:t>(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much</a:t>
            </a:r>
            <a:r>
              <a:rPr lang="de-DE" dirty="0" smtClean="0"/>
              <a:t> </a:t>
            </a:r>
            <a:r>
              <a:rPr lang="de-DE" dirty="0" err="1" smtClean="0"/>
              <a:t>does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cost</a:t>
            </a:r>
            <a:r>
              <a:rPr lang="de-DE" dirty="0" smtClean="0"/>
              <a:t>?)</a:t>
            </a:r>
          </a:p>
          <a:p>
            <a:pPr lvl="1">
              <a:defRPr/>
            </a:pPr>
            <a:endParaRPr lang="de-DE" dirty="0"/>
          </a:p>
          <a:p>
            <a:pPr marL="400050">
              <a:defRPr/>
            </a:pPr>
            <a:r>
              <a:rPr lang="de-DE" dirty="0" err="1" smtClean="0"/>
              <a:t>homepage</a:t>
            </a:r>
            <a:r>
              <a:rPr lang="de-DE" dirty="0" smtClean="0"/>
              <a:t>: www.et-gw.eu</a:t>
            </a:r>
          </a:p>
          <a:p>
            <a:pPr marL="57150" indent="0">
              <a:buFontTx/>
              <a:buNone/>
              <a:defRPr/>
            </a:pPr>
            <a:endParaRPr lang="de-DE" dirty="0" smtClean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8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Thermal noise in GW detectors</a:t>
            </a:r>
          </a:p>
        </p:txBody>
      </p:sp>
      <p:grpSp>
        <p:nvGrpSpPr>
          <p:cNvPr id="37890" name="Gruppieren 4"/>
          <p:cNvGrpSpPr>
            <a:grpSpLocks/>
          </p:cNvGrpSpPr>
          <p:nvPr/>
        </p:nvGrpSpPr>
        <p:grpSpPr bwMode="auto">
          <a:xfrm>
            <a:off x="1042988" y="1206500"/>
            <a:ext cx="7058025" cy="4383088"/>
            <a:chOff x="251520" y="908720"/>
            <a:chExt cx="7056784" cy="4382569"/>
          </a:xfrm>
        </p:grpSpPr>
        <p:pic>
          <p:nvPicPr>
            <p:cNvPr id="37891" name="Picture 2" descr="D:\Einstein Telescope\19032011 - ET DS\DesignStudy\ET-Design-Document\current\Sec_SiteInfra\Figures\ArtisticView2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1520" y="908720"/>
              <a:ext cx="6912768" cy="43825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92" name="Textfeld 6"/>
            <p:cNvSpPr txBox="1">
              <a:spLocks noChangeArrowheads="1"/>
            </p:cNvSpPr>
            <p:nvPr/>
          </p:nvSpPr>
          <p:spPr bwMode="auto">
            <a:xfrm>
              <a:off x="1690612" y="4797152"/>
              <a:ext cx="561769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chemeClr val="bg1"/>
                  </a:solidFill>
                </a:rPr>
                <a:t>artist view of ET – check www.et-gw.eu for details</a:t>
              </a:r>
            </a:p>
          </p:txBody>
        </p:sp>
      </p:grp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#</a:t>
            </a:r>
            <a:fld id="{0C586634-CCD7-4ABE-9BFC-6B5BA1334572}" type="slidenum">
              <a:rPr lang="en-US" smtClean="0"/>
              <a:pPr>
                <a:defRPr/>
              </a:pPr>
              <a:t>9</a:t>
            </a:fld>
            <a:r>
              <a:rPr lang="en-US" smtClean="0"/>
              <a:t>/71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orlage SFB 3">
  <a:themeElements>
    <a:clrScheme name="Vorlage SFB 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orlage SFB 3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orlage SFB 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lage SFB 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age SFB 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age SFB 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age SFB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age SFB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age SFB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2977</Words>
  <Application>Microsoft Office PowerPoint</Application>
  <PresentationFormat>Bildschirmpräsentation (4:3)</PresentationFormat>
  <Paragraphs>840</Paragraphs>
  <Slides>71</Slides>
  <Notes>14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6</vt:i4>
      </vt:variant>
      <vt:variant>
        <vt:lpstr>Folientitel</vt:lpstr>
      </vt:variant>
      <vt:variant>
        <vt:i4>71</vt:i4>
      </vt:variant>
    </vt:vector>
  </HeadingPairs>
  <TitlesOfParts>
    <vt:vector size="78" baseType="lpstr">
      <vt:lpstr>Vorlage SFB 3</vt:lpstr>
      <vt:lpstr>Photo Editor Photo</vt:lpstr>
      <vt:lpstr>Formel</vt:lpstr>
      <vt:lpstr>Equation</vt:lpstr>
      <vt:lpstr>CorelDRAW</vt:lpstr>
      <vt:lpstr>Graph</vt:lpstr>
      <vt:lpstr>Acrobat Document</vt:lpstr>
      <vt:lpstr>Thermal Noise and  Material Related Issues</vt:lpstr>
      <vt:lpstr>Overview</vt:lpstr>
      <vt:lpstr>PowerPoint-Präsentation</vt:lpstr>
      <vt:lpstr>Thermal noise in GW detectors</vt:lpstr>
      <vt:lpstr>Thermal noise in GW detectors</vt:lpstr>
      <vt:lpstr>Thermal noise in GW detectors</vt:lpstr>
      <vt:lpstr>Thermal noise in GW detectors</vt:lpstr>
      <vt:lpstr>Thermal noise in GW detectors</vt:lpstr>
      <vt:lpstr>Thermal noise in GW detectors</vt:lpstr>
      <vt:lpstr>Thermal Noise in GW detectors</vt:lpstr>
      <vt:lpstr>Thermal noise in GW detectors</vt:lpstr>
      <vt:lpstr>Thermal noise in GW detectors</vt:lpstr>
      <vt:lpstr>Thermal noise in GW detectors</vt:lpstr>
      <vt:lpstr>Thermal noise in GW detectors</vt:lpstr>
      <vt:lpstr>PowerPoint-Präsentation</vt:lpstr>
      <vt:lpstr>Overview of material properties</vt:lpstr>
      <vt:lpstr>Overview of material properties</vt:lpstr>
      <vt:lpstr>Overview of material properties</vt:lpstr>
      <vt:lpstr>Overview of material properties</vt:lpstr>
      <vt:lpstr>Overview of material properties</vt:lpstr>
      <vt:lpstr>Overview of material properties</vt:lpstr>
      <vt:lpstr>PowerPoint-Präsentation</vt:lpstr>
      <vt:lpstr>Basics of mechanical loss</vt:lpstr>
      <vt:lpstr>Basics of mechanical loss</vt:lpstr>
      <vt:lpstr>Basics of mechanical loss</vt:lpstr>
      <vt:lpstr>Basics of mechanical loss</vt:lpstr>
      <vt:lpstr>Basics of mechanical loss</vt:lpstr>
      <vt:lpstr>Loss mechanisms</vt:lpstr>
      <vt:lpstr>Loss mechanisms</vt:lpstr>
      <vt:lpstr>Basics of mechanical loss</vt:lpstr>
      <vt:lpstr>Basics of mechanical loss</vt:lpstr>
      <vt:lpstr>Basics of mechanical loss</vt:lpstr>
      <vt:lpstr>Basics of mechanical loss</vt:lpstr>
      <vt:lpstr>PowerPoint-Präsentation</vt:lpstr>
      <vt:lpstr>Selected examples - Quartz</vt:lpstr>
      <vt:lpstr>Selected examples - Quartz</vt:lpstr>
      <vt:lpstr>Selected examples – Fused Silica</vt:lpstr>
      <vt:lpstr>Selected examples – Sapphire/Silicon</vt:lpstr>
      <vt:lpstr>Selected examples – Sapphire/Silicon</vt:lpstr>
      <vt:lpstr>Selected examples – Sapphire/Silicon</vt:lpstr>
      <vt:lpstr>PowerPoint-Präsentation</vt:lpstr>
      <vt:lpstr>Optical coatings</vt:lpstr>
      <vt:lpstr>Coating thermal noise</vt:lpstr>
      <vt:lpstr>Coating thermal noise</vt:lpstr>
      <vt:lpstr>Coating loss measurements</vt:lpstr>
      <vt:lpstr>Measuring coating loss - 1</vt:lpstr>
      <vt:lpstr>Measuring coating loss - 2</vt:lpstr>
      <vt:lpstr>Loss peak analysis - tantala</vt:lpstr>
      <vt:lpstr>Loss mechanism parameters – Arrhenius plot</vt:lpstr>
      <vt:lpstr>Possible microscopic processes</vt:lpstr>
      <vt:lpstr>Distribution of model parameters</vt:lpstr>
      <vt:lpstr>Distribution of parameters</vt:lpstr>
      <vt:lpstr>Distribution of barrier heights</vt:lpstr>
      <vt:lpstr>Effect of heat treatment temperature on Ta2O5 loss</vt:lpstr>
      <vt:lpstr>Effect of heat treatment temperature on Ta2O5 loss</vt:lpstr>
      <vt:lpstr>Effect of heat treatment temperature on Ta2O5 loss</vt:lpstr>
      <vt:lpstr>Effect of heat treatment temperature on Ta2O5 loss</vt:lpstr>
      <vt:lpstr>Loss of silica coatings</vt:lpstr>
      <vt:lpstr>Coating thermal noise at 100 Hz</vt:lpstr>
      <vt:lpstr>Probing links between atomic structure and loss</vt:lpstr>
      <vt:lpstr>The Reduced Density Function (RDF)</vt:lpstr>
      <vt:lpstr>Structural modelling</vt:lpstr>
      <vt:lpstr>Current / future coatings research</vt:lpstr>
      <vt:lpstr>PowerPoint-Präsentation</vt:lpstr>
      <vt:lpstr>Important Properties</vt:lpstr>
      <vt:lpstr>Research on the refractive index of Si at low temperatures</vt:lpstr>
      <vt:lpstr>Research on the thermo-refractive coefficient of Si</vt:lpstr>
      <vt:lpstr>Research on the optical absorption of silicon at low T.</vt:lpstr>
      <vt:lpstr>Research on the optical absorption of silicon at low T.</vt:lpstr>
      <vt:lpstr>PowerPoint-Präsentation</vt:lpstr>
      <vt:lpstr>What have we learned?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SFB TR7 C4</dc:creator>
  <cp:lastModifiedBy>Ronny Nawrodt</cp:lastModifiedBy>
  <cp:revision>466</cp:revision>
  <dcterms:created xsi:type="dcterms:W3CDTF">2007-11-07T13:12:05Z</dcterms:created>
  <dcterms:modified xsi:type="dcterms:W3CDTF">2011-09-06T06:47:50Z</dcterms:modified>
</cp:coreProperties>
</file>