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74" r:id="rId4"/>
    <p:sldId id="302" r:id="rId5"/>
    <p:sldId id="275" r:id="rId6"/>
    <p:sldId id="296" r:id="rId7"/>
    <p:sldId id="306" r:id="rId8"/>
    <p:sldId id="305" r:id="rId9"/>
    <p:sldId id="277" r:id="rId10"/>
    <p:sldId id="289" r:id="rId11"/>
    <p:sldId id="307" r:id="rId12"/>
    <p:sldId id="276" r:id="rId13"/>
    <p:sldId id="278" r:id="rId14"/>
    <p:sldId id="293" r:id="rId15"/>
    <p:sldId id="295" r:id="rId16"/>
    <p:sldId id="292" r:id="rId17"/>
    <p:sldId id="280" r:id="rId18"/>
    <p:sldId id="301" r:id="rId19"/>
    <p:sldId id="303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4660" autoAdjust="0"/>
  </p:normalViewPr>
  <p:slideViewPr>
    <p:cSldViewPr showGuides="1">
      <p:cViewPr>
        <p:scale>
          <a:sx n="75" d="100"/>
          <a:sy n="75" d="100"/>
        </p:scale>
        <p:origin x="-158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2A228-C71C-427F-AFEC-E19753CA1D82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2E6E-47C9-4617-A7E8-D112B8EF0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49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BB40-2FD4-4F28-ABB5-FFE3D28D88CB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427E-F16C-4BFA-A10C-FEB52088B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392488" cy="365125"/>
          </a:xfrm>
        </p:spPr>
        <p:txBody>
          <a:bodyPr/>
          <a:lstStyle/>
          <a:p>
            <a:r>
              <a:rPr lang="en-US" altLang="ja-JP" dirty="0" smtClean="0"/>
              <a:t>JPS 2016 Autumn Meeting 		Junko Kasuya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229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3EEA-122C-4A4D-926B-C25DA0FC15D1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Junko kasuya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427E-F16C-4BFA-A10C-FEB52088B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29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E934-07BA-43E6-AB51-A0DD99A04303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Junko kasuya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427E-F16C-4BFA-A10C-FEB52088B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18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D530-14C3-4235-AA4C-D70F960CB0A0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392488" cy="365125"/>
          </a:xfrm>
        </p:spPr>
        <p:txBody>
          <a:bodyPr/>
          <a:lstStyle/>
          <a:p>
            <a:r>
              <a:rPr lang="en-US" altLang="ja-JP" dirty="0" smtClean="0"/>
              <a:t>JPS 2016 Autumn Meeting 		Junko Kasuya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427E-F16C-4BFA-A10C-FEB52088B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38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B234-7438-4DEB-BE83-4EDA1006800A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Junko kasuya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427E-F16C-4BFA-A10C-FEB52088B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09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74C9-228D-42DB-8EA1-E198CD79F1E6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Junko kasuya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427E-F16C-4BFA-A10C-FEB52088B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8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D4B2-BD50-4696-B3B1-B4DB45083C17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Junko kasuya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427E-F16C-4BFA-A10C-FEB52088B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16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91F9-2654-44F1-8EDD-A80C52E63FCC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Junko kasuya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427E-F16C-4BFA-A10C-FEB52088B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37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CBFA-7317-4E69-8A8A-7E1B86260CEC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Junko kasuya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427E-F16C-4BFA-A10C-FEB52088B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73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EEB7-6C98-44A4-B9A8-D6E971C39334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Junko kasuya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427E-F16C-4BFA-A10C-FEB52088B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83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B594-0107-481D-BF80-AEA65B9C6467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Junko kasuya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427E-F16C-4BFA-A10C-FEB52088B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08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8401F-9E16-4996-9B6C-7E5710B53820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Junko kasuya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4427E-F16C-4BFA-A10C-FEB52088B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65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6559" y="618520"/>
            <a:ext cx="9150559" cy="4320480"/>
          </a:xfrm>
          <a:solidFill>
            <a:schemeClr val="accent2"/>
          </a:solidFill>
        </p:spPr>
        <p:txBody>
          <a:bodyPr/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KAGRA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用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/>
            </a:r>
            <a:br>
              <a:rPr kumimoji="1" lang="en-US" altLang="ja-JP" b="1" dirty="0" smtClean="0">
                <a:solidFill>
                  <a:schemeClr val="bg1"/>
                </a:solidFill>
              </a:rPr>
            </a:br>
            <a:r>
              <a:rPr kumimoji="1" lang="ja-JP" altLang="en-US" b="1" dirty="0" smtClean="0">
                <a:solidFill>
                  <a:schemeClr val="bg1"/>
                </a:solidFill>
              </a:rPr>
              <a:t>アウトプットモードクリーナの開発</a:t>
            </a:r>
            <a:r>
              <a:rPr lang="en-US" altLang="ja-JP" b="1" dirty="0" smtClean="0">
                <a:solidFill>
                  <a:schemeClr val="bg1"/>
                </a:solidFill>
              </a:rPr>
              <a:t>Ⅳ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3728" y="5229200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accent4">
                    <a:lumMod val="75000"/>
                  </a:schemeClr>
                </a:solidFill>
              </a:rPr>
              <a:t>2016/9/21 </a:t>
            </a:r>
            <a:r>
              <a:rPr lang="ja-JP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物理学会</a:t>
            </a:r>
            <a:endParaRPr lang="en-US" altLang="ja-JP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2000" b="1" u="sng" dirty="0" smtClean="0">
                <a:solidFill>
                  <a:schemeClr val="accent4">
                    <a:lumMod val="75000"/>
                  </a:schemeClr>
                </a:solidFill>
              </a:rPr>
              <a:t>粕谷順子</a:t>
            </a:r>
            <a:r>
              <a:rPr kumimoji="1" lang="ja-JP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，宗宮健太郎</a:t>
            </a:r>
            <a:endParaRPr lang="en-US" altLang="ja-JP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accent4">
                    <a:lumMod val="75000"/>
                  </a:schemeClr>
                </a:solidFill>
              </a:rPr>
              <a:t>東工大</a:t>
            </a:r>
            <a:endParaRPr kumimoji="1" lang="en-US" altLang="ja-JP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altLang="ja-JP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altLang="ja-JP" sz="2400" b="1" dirty="0" smtClean="0">
                <a:solidFill>
                  <a:schemeClr val="accent4">
                    <a:lumMod val="75000"/>
                  </a:schemeClr>
                </a:solidFill>
              </a:rPr>
              <a:t>KAGRA Collaboration</a:t>
            </a:r>
            <a:endParaRPr kumimoji="1" lang="ja-JP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24" y="1993790"/>
            <a:ext cx="3805180" cy="411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10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accent4"/>
                </a:solidFill>
              </a:rPr>
              <a:t>2-4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OMC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共振器長制御の問題点②</a:t>
            </a:r>
            <a:endParaRPr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024434" y="1628800"/>
            <a:ext cx="197961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accent6"/>
                </a:solidFill>
              </a:rPr>
              <a:t>MI</a:t>
            </a:r>
            <a:r>
              <a:rPr lang="ja-JP" altLang="en-US" b="1" dirty="0" smtClean="0">
                <a:solidFill>
                  <a:schemeClr val="accent6"/>
                </a:solidFill>
              </a:rPr>
              <a:t>片腕ブロック</a:t>
            </a:r>
            <a:endParaRPr lang="en-US" altLang="ja-JP" b="1" dirty="0" smtClean="0">
              <a:solidFill>
                <a:schemeClr val="accent6"/>
              </a:solidFill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81336"/>
            <a:ext cx="9108504" cy="92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6"/>
                </a:solidFill>
              </a:rPr>
              <a:t>問題</a:t>
            </a:r>
            <a:r>
              <a:rPr lang="ja-JP" altLang="en-US" sz="2400" b="1" dirty="0">
                <a:solidFill>
                  <a:schemeClr val="accent6"/>
                </a:solidFill>
              </a:rPr>
              <a:t>②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MI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ダーク時に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OMC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共振器内の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PZT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に電圧を加えて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OMC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を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TEM</a:t>
            </a:r>
            <a:r>
              <a:rPr lang="en-US" altLang="ja-JP" sz="1800" b="1" dirty="0" smtClean="0">
                <a:solidFill>
                  <a:schemeClr val="accent6"/>
                </a:solidFill>
              </a:rPr>
              <a:t>00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モードにロックするのが困難</a:t>
            </a:r>
            <a:endParaRPr lang="en-US" altLang="ja-JP" sz="2000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372200" y="1619508"/>
            <a:ext cx="216024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accent6"/>
                </a:solidFill>
              </a:rPr>
              <a:t>MI</a:t>
            </a:r>
            <a:r>
              <a:rPr lang="ja-JP" altLang="en-US" b="1" dirty="0" smtClean="0">
                <a:solidFill>
                  <a:schemeClr val="accent6"/>
                </a:solidFill>
              </a:rPr>
              <a:t>ダークロック</a:t>
            </a:r>
            <a:endParaRPr lang="en-US" altLang="ja-JP" b="1" dirty="0" smtClean="0">
              <a:solidFill>
                <a:schemeClr val="accent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0" y="1998132"/>
            <a:ext cx="3627194" cy="374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171207" y="2348880"/>
            <a:ext cx="1088425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accent6"/>
                </a:solidFill>
              </a:rPr>
              <a:t>OMC</a:t>
            </a:r>
          </a:p>
          <a:p>
            <a:pPr algn="ctr"/>
            <a:r>
              <a:rPr lang="ja-JP" altLang="en-US" b="1" dirty="0" smtClean="0">
                <a:solidFill>
                  <a:schemeClr val="accent6"/>
                </a:solidFill>
              </a:rPr>
              <a:t>透過光</a:t>
            </a:r>
            <a:endParaRPr lang="en-US" altLang="ja-JP" b="1" dirty="0" smtClean="0">
              <a:solidFill>
                <a:schemeClr val="accent6"/>
              </a:solidFill>
            </a:endParaRPr>
          </a:p>
          <a:p>
            <a:pPr algn="ctr"/>
            <a:r>
              <a:rPr lang="en-US" altLang="ja-JP" b="1" dirty="0">
                <a:solidFill>
                  <a:schemeClr val="accent6"/>
                </a:solidFill>
              </a:rPr>
              <a:t>PD</a:t>
            </a:r>
            <a:endParaRPr lang="en-US" altLang="ja-JP" b="1" dirty="0" smtClean="0">
              <a:solidFill>
                <a:schemeClr val="accent6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8959" y="4365104"/>
            <a:ext cx="1088425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accent6"/>
                </a:solidFill>
              </a:rPr>
              <a:t>OMC</a:t>
            </a:r>
          </a:p>
          <a:p>
            <a:pPr algn="ctr"/>
            <a:r>
              <a:rPr lang="ja-JP" altLang="en-US" b="1" dirty="0" smtClean="0">
                <a:solidFill>
                  <a:schemeClr val="accent6"/>
                </a:solidFill>
              </a:rPr>
              <a:t>エラー</a:t>
            </a:r>
            <a:endParaRPr lang="en-US" altLang="ja-JP" b="1" dirty="0" smtClean="0">
              <a:solidFill>
                <a:schemeClr val="accent6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2411760" y="3140968"/>
            <a:ext cx="0" cy="187046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965554" y="3272210"/>
            <a:ext cx="1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ec</a:t>
            </a:r>
            <a:r>
              <a:rPr lang="ja-JP" altLang="en-US" dirty="0"/>
              <a:t>→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62964" y="2344490"/>
            <a:ext cx="1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SB   </a:t>
            </a:r>
            <a:r>
              <a:rPr lang="en-US" altLang="ja-JP" dirty="0" err="1"/>
              <a:t>SB</a:t>
            </a:r>
            <a:endParaRPr lang="en-US" altLang="ja-JP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07704" y="1835532"/>
            <a:ext cx="1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00</a:t>
            </a:r>
            <a:r>
              <a:rPr lang="ja-JP" altLang="en-US" dirty="0" smtClean="0"/>
              <a:t>モード</a:t>
            </a:r>
            <a:endParaRPr lang="en-US" altLang="ja-JP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62250" y="3300220"/>
            <a:ext cx="190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00</a:t>
            </a:r>
            <a:r>
              <a:rPr lang="ja-JP" altLang="en-US" dirty="0" smtClean="0"/>
              <a:t>モードが</a:t>
            </a:r>
            <a:endParaRPr lang="en-US" altLang="ja-JP" dirty="0" smtClean="0"/>
          </a:p>
          <a:p>
            <a:r>
              <a:rPr lang="ja-JP" altLang="en-US" dirty="0" smtClean="0"/>
              <a:t>ほぼない</a:t>
            </a:r>
            <a:endParaRPr lang="en-US" altLang="ja-JP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066579" y="5086925"/>
            <a:ext cx="218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ロックする場所が</a:t>
            </a:r>
            <a:endParaRPr lang="en-US" altLang="ja-JP" dirty="0" smtClean="0"/>
          </a:p>
          <a:p>
            <a:r>
              <a:rPr lang="ja-JP" altLang="en-US" dirty="0"/>
              <a:t>分からない</a:t>
            </a:r>
            <a:endParaRPr lang="en-US" altLang="ja-JP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24434" y="2352328"/>
            <a:ext cx="1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高次</a:t>
            </a:r>
            <a:r>
              <a:rPr lang="ja-JP" altLang="en-US" dirty="0" smtClean="0"/>
              <a:t>モード</a:t>
            </a:r>
            <a:endParaRPr lang="en-US" altLang="ja-JP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39552" y="5720771"/>
            <a:ext cx="793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MI</a:t>
            </a:r>
            <a:r>
              <a:rPr lang="ja-JP" altLang="en-US" sz="2400" dirty="0" smtClean="0"/>
              <a:t>をダークにすると</a:t>
            </a:r>
            <a:r>
              <a:rPr lang="en-US" altLang="ja-JP" sz="2400" dirty="0" smtClean="0"/>
              <a:t>OMC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TEM00</a:t>
            </a:r>
            <a:r>
              <a:rPr lang="ja-JP" altLang="en-US" sz="2400" dirty="0" smtClean="0"/>
              <a:t>モードが少なくなり</a:t>
            </a:r>
            <a:endParaRPr lang="en-US" altLang="ja-JP" sz="2400" dirty="0" smtClean="0"/>
          </a:p>
          <a:p>
            <a:r>
              <a:rPr lang="ja-JP" altLang="en-US" sz="2400" dirty="0" smtClean="0"/>
              <a:t>ロックする場所が分からなくなってしまう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8481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11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accent4"/>
                </a:solidFill>
              </a:rPr>
              <a:t>2-4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OMC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共振器長制御の問題点②</a:t>
            </a:r>
            <a:endParaRPr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43916"/>
            <a:ext cx="9108504" cy="92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6"/>
                </a:solidFill>
              </a:rPr>
              <a:t>問題</a:t>
            </a:r>
            <a:r>
              <a:rPr lang="ja-JP" altLang="en-US" sz="2400" b="1" dirty="0">
                <a:solidFill>
                  <a:schemeClr val="accent6"/>
                </a:solidFill>
              </a:rPr>
              <a:t>②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MI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ダーク時に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OMC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共振器内の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PZT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に電圧を加えて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OMC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を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TEM</a:t>
            </a:r>
            <a:r>
              <a:rPr lang="en-US" altLang="ja-JP" sz="1800" b="1" dirty="0" smtClean="0">
                <a:solidFill>
                  <a:schemeClr val="accent6"/>
                </a:solidFill>
              </a:rPr>
              <a:t>00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モードにロックするのが困難</a:t>
            </a:r>
            <a:endParaRPr lang="en-US" altLang="ja-JP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-1539552"/>
            <a:ext cx="911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MI</a:t>
            </a:r>
            <a:r>
              <a:rPr lang="ja-JP" altLang="en-US" dirty="0"/>
              <a:t>ダークロック時に</a:t>
            </a:r>
            <a:r>
              <a:rPr lang="en-US" altLang="ja-JP" dirty="0"/>
              <a:t>OMC</a:t>
            </a:r>
            <a:r>
              <a:rPr lang="ja-JP" altLang="en-US" dirty="0"/>
              <a:t>透過光の揺れが激しく</a:t>
            </a:r>
            <a:endParaRPr lang="en-US" altLang="ja-JP" dirty="0"/>
          </a:p>
          <a:p>
            <a:pPr algn="ctr"/>
            <a:r>
              <a:rPr lang="en-US" altLang="ja-JP" dirty="0"/>
              <a:t>TEM</a:t>
            </a:r>
            <a:r>
              <a:rPr lang="en-US" altLang="ja-JP" sz="1400" dirty="0"/>
              <a:t>00</a:t>
            </a:r>
            <a:r>
              <a:rPr lang="ja-JP" altLang="en-US" dirty="0"/>
              <a:t>モードにロックするのが困難</a:t>
            </a:r>
            <a:endParaRPr lang="en-US" altLang="ja-JP" dirty="0"/>
          </a:p>
          <a:p>
            <a:pPr algn="ctr"/>
            <a:r>
              <a:rPr lang="ja-JP" altLang="en-US" dirty="0"/>
              <a:t>⇒</a:t>
            </a:r>
            <a:r>
              <a:rPr lang="ja-JP" altLang="en-US" b="1" dirty="0"/>
              <a:t>レーザーの周波数安定化が必要</a:t>
            </a:r>
            <a:endParaRPr lang="en-US" altLang="ja-JP" b="1" dirty="0"/>
          </a:p>
          <a:p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93210" y="4156045"/>
            <a:ext cx="78078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2</a:t>
            </a:r>
            <a:r>
              <a:rPr lang="ja-JP" altLang="en-US" sz="2400" dirty="0" err="1" smtClean="0"/>
              <a:t>つの</a:t>
            </a:r>
            <a:r>
              <a:rPr lang="en-US" altLang="ja-JP" sz="2400" dirty="0" smtClean="0"/>
              <a:t>RF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SB</a:t>
            </a:r>
            <a:r>
              <a:rPr lang="ja-JP" altLang="en-US" sz="2400" dirty="0" smtClean="0"/>
              <a:t>の中心に位置に</a:t>
            </a:r>
            <a:r>
              <a:rPr lang="en-US" altLang="ja-JP" sz="2400" dirty="0" smtClean="0"/>
              <a:t>TEM00</a:t>
            </a:r>
            <a:r>
              <a:rPr lang="ja-JP" altLang="en-US" sz="2400" dirty="0" smtClean="0"/>
              <a:t>モード光があるので</a:t>
            </a:r>
            <a:endParaRPr lang="en-US" altLang="ja-JP" sz="2400" dirty="0"/>
          </a:p>
          <a:p>
            <a:pPr algn="ctr"/>
            <a:r>
              <a:rPr lang="en-US" altLang="ja-JP" sz="2400" dirty="0" smtClean="0"/>
              <a:t>RF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SB</a:t>
            </a:r>
            <a:r>
              <a:rPr lang="ja-JP" altLang="en-US" sz="2400" dirty="0" smtClean="0"/>
              <a:t>の中心にロックするようにオフセットを加える</a:t>
            </a:r>
            <a:endParaRPr lang="en-US" altLang="ja-JP" sz="2400" dirty="0" smtClean="0"/>
          </a:p>
          <a:p>
            <a:pPr algn="ctr"/>
            <a:endParaRPr lang="en-US" altLang="ja-JP" sz="2400" dirty="0"/>
          </a:p>
          <a:p>
            <a:pPr algn="ctr"/>
            <a:r>
              <a:rPr lang="ja-JP" altLang="en-US" sz="2400" dirty="0" smtClean="0"/>
              <a:t>このオフセット追加作業中に</a:t>
            </a:r>
            <a:r>
              <a:rPr lang="en-US" altLang="ja-JP" sz="2400" dirty="0" smtClean="0"/>
              <a:t>MI</a:t>
            </a:r>
            <a:r>
              <a:rPr lang="ja-JP" altLang="en-US" sz="2400" dirty="0" smtClean="0"/>
              <a:t>がドリフトすると</a:t>
            </a:r>
            <a:endParaRPr lang="en-US" altLang="ja-JP" sz="2400" dirty="0" smtClean="0"/>
          </a:p>
          <a:p>
            <a:pPr algn="ctr"/>
            <a:r>
              <a:rPr lang="en-US" altLang="ja-JP" sz="2400" dirty="0" smtClean="0"/>
              <a:t>OMC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>TEM00</a:t>
            </a:r>
            <a:r>
              <a:rPr lang="ja-JP" altLang="en-US" sz="2400" dirty="0" smtClean="0"/>
              <a:t>モードにロックできなくなってしまう</a:t>
            </a:r>
            <a:endParaRPr lang="en-US" altLang="ja-JP" sz="2400" dirty="0" smtClean="0"/>
          </a:p>
          <a:p>
            <a:pPr algn="ctr"/>
            <a:r>
              <a:rPr lang="ja-JP" altLang="en-US" sz="2400" b="1" dirty="0" smtClean="0"/>
              <a:t>→レーザーの周波数安定化が必要</a:t>
            </a:r>
            <a:endParaRPr lang="en-US" altLang="ja-JP" sz="2400" b="1" dirty="0"/>
          </a:p>
          <a:p>
            <a:endParaRPr kumimoji="1" lang="ja-JP" altLang="en-US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2619207" y="1772816"/>
            <a:ext cx="4257049" cy="2152650"/>
            <a:chOff x="2635002" y="1772816"/>
            <a:chExt cx="4257049" cy="2152650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2635002" y="1772816"/>
              <a:ext cx="4257049" cy="2152650"/>
              <a:chOff x="2635002" y="2132856"/>
              <a:chExt cx="4257049" cy="21526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5002" y="2132856"/>
                <a:ext cx="3924300" cy="2152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" name="直線矢印コネクタ 2"/>
              <p:cNvCxnSpPr/>
              <p:nvPr/>
            </p:nvCxnSpPr>
            <p:spPr>
              <a:xfrm>
                <a:off x="3572272" y="2636912"/>
                <a:ext cx="567680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>
                <a:off x="3572272" y="2924944"/>
                <a:ext cx="35165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テキスト ボックス 23"/>
              <p:cNvSpPr txBox="1"/>
              <p:nvPr/>
            </p:nvSpPr>
            <p:spPr>
              <a:xfrm>
                <a:off x="4227755" y="2420888"/>
                <a:ext cx="266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/>
                  <a:t>横</a:t>
                </a:r>
                <a:r>
                  <a:rPr lang="ja-JP" altLang="en-US" dirty="0" smtClean="0"/>
                  <a:t>モード間：</a:t>
                </a:r>
                <a:r>
                  <a:rPr lang="en-US" altLang="ja-JP" dirty="0" smtClean="0"/>
                  <a:t>20 MHz</a:t>
                </a:r>
              </a:p>
              <a:p>
                <a:r>
                  <a:rPr lang="en-US" altLang="ja-JP" dirty="0" smtClean="0"/>
                  <a:t>RF SB</a:t>
                </a:r>
                <a:r>
                  <a:rPr lang="ja-JP" altLang="en-US" dirty="0" smtClean="0"/>
                  <a:t>：</a:t>
                </a:r>
                <a:r>
                  <a:rPr lang="en-US" altLang="ja-JP" dirty="0" smtClean="0"/>
                  <a:t>12 MHz</a:t>
                </a:r>
              </a:p>
            </p:txBody>
          </p:sp>
        </p:grpSp>
        <p:sp>
          <p:nvSpPr>
            <p:cNvPr id="30" name="テキスト ボックス 29"/>
            <p:cNvSpPr txBox="1"/>
            <p:nvPr/>
          </p:nvSpPr>
          <p:spPr>
            <a:xfrm>
              <a:off x="3059832" y="3212976"/>
              <a:ext cx="1902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SB     </a:t>
              </a:r>
              <a:r>
                <a:rPr lang="en-US" altLang="ja-JP" dirty="0" err="1" smtClean="0"/>
                <a:t>SB</a:t>
              </a:r>
              <a:r>
                <a:rPr lang="en-US" altLang="ja-JP" dirty="0" smtClean="0"/>
                <a:t> </a:t>
              </a: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6588224" y="3094469"/>
            <a:ext cx="2853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RF</a:t>
            </a:r>
            <a:r>
              <a:rPr lang="ja-JP" altLang="en-US" sz="1600" dirty="0"/>
              <a:t> </a:t>
            </a:r>
            <a:r>
              <a:rPr lang="en-US" altLang="ja-JP" sz="1600" dirty="0"/>
              <a:t>SB</a:t>
            </a:r>
            <a:r>
              <a:rPr lang="ja-JP" altLang="en-US" sz="1600" dirty="0"/>
              <a:t>が見やすいように</a:t>
            </a:r>
            <a:endParaRPr lang="en-US" altLang="ja-JP" sz="1600" dirty="0"/>
          </a:p>
          <a:p>
            <a:r>
              <a:rPr lang="en-US" altLang="ja-JP" sz="1600" dirty="0"/>
              <a:t>MI</a:t>
            </a:r>
            <a:r>
              <a:rPr lang="ja-JP" altLang="en-US" sz="1600" dirty="0"/>
              <a:t>にアシンメトリを追加</a:t>
            </a:r>
            <a:r>
              <a:rPr lang="en-US" altLang="ja-JP" sz="1600" dirty="0"/>
              <a:t>(15cm</a:t>
            </a:r>
            <a:r>
              <a:rPr lang="ja-JP" altLang="en-US" sz="1600" dirty="0" err="1"/>
              <a:t>，</a:t>
            </a:r>
            <a:r>
              <a:rPr lang="en-US" altLang="ja-JP" sz="1600" dirty="0"/>
              <a:t>150cm)</a:t>
            </a:r>
          </a:p>
        </p:txBody>
      </p:sp>
    </p:spTree>
    <p:extLst>
      <p:ext uri="{BB962C8B-B14F-4D97-AF65-F5344CB8AC3E}">
        <p14:creationId xmlns:p14="http://schemas.microsoft.com/office/powerpoint/2010/main" val="2914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12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accent4"/>
                </a:solidFill>
              </a:rPr>
              <a:t>2-5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Reference Cavity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(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問題②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)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81336"/>
            <a:ext cx="9108504" cy="4563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 smtClean="0">
                <a:solidFill>
                  <a:schemeClr val="accent6"/>
                </a:solidFill>
              </a:rPr>
              <a:t>Reference Cavity</a:t>
            </a:r>
            <a:r>
              <a:rPr lang="ja-JP" altLang="en-US" sz="2400" b="1" dirty="0">
                <a:solidFill>
                  <a:schemeClr val="accent6"/>
                </a:solidFill>
              </a:rPr>
              <a:t> で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レーザー光の周波数安定化</a:t>
            </a:r>
            <a:endParaRPr lang="en-US" altLang="ja-JP" sz="24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1100" dirty="0" smtClean="0"/>
              <a:t>　</a:t>
            </a:r>
            <a:endParaRPr lang="en-US" altLang="ja-JP" sz="1100" dirty="0" smtClean="0"/>
          </a:p>
          <a:p>
            <a:pPr marL="0" indent="0">
              <a:buNone/>
            </a:pPr>
            <a:r>
              <a:rPr kumimoji="1" lang="en-US" altLang="ja-JP" sz="2000" dirty="0" smtClean="0"/>
              <a:t>MI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前でレーザー光の一部を取りだしカーボン板上の三角キャビティに入射，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 smtClean="0"/>
              <a:t>エラー信号をレーザーの周波数に返してロックすることで周波数を安定化．</a:t>
            </a:r>
            <a:endParaRPr kumimoji="1" lang="en-US" altLang="ja-JP" sz="2000" dirty="0" smtClean="0"/>
          </a:p>
        </p:txBody>
      </p:sp>
      <p:pic>
        <p:nvPicPr>
          <p:cNvPr id="3075" name="Picture 3" descr="C:\Users\Junko kasuya\Documents\lab\JPS2016a\2016-09-01 19.34.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91" y="3717032"/>
            <a:ext cx="2419181" cy="17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6516216" y="5530006"/>
            <a:ext cx="227516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000000"/>
                </a:solidFill>
              </a:rPr>
              <a:t>↑</a:t>
            </a:r>
            <a:r>
              <a:rPr lang="en-US" altLang="ja-JP" b="1" dirty="0" smtClean="0">
                <a:solidFill>
                  <a:srgbClr val="000000"/>
                </a:solidFill>
              </a:rPr>
              <a:t>Reference Cavity</a:t>
            </a:r>
          </a:p>
          <a:p>
            <a:pPr algn="ctr"/>
            <a:r>
              <a:rPr lang="ja-JP" altLang="en-US" b="1" dirty="0" smtClean="0">
                <a:solidFill>
                  <a:srgbClr val="000000"/>
                </a:solidFill>
              </a:rPr>
              <a:t>周波数ロック</a:t>
            </a:r>
            <a:r>
              <a:rPr lang="ja-JP" altLang="en-US" b="1" dirty="0">
                <a:solidFill>
                  <a:srgbClr val="000000"/>
                </a:solidFill>
              </a:rPr>
              <a:t>時</a:t>
            </a:r>
            <a:r>
              <a:rPr lang="en-US" altLang="ja-JP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kumimoji="1" lang="ja-JP" altLang="en-US" b="1" dirty="0">
                <a:solidFill>
                  <a:srgbClr val="000000"/>
                </a:solidFill>
              </a:rPr>
              <a:t>透過光</a:t>
            </a:r>
          </a:p>
        </p:txBody>
      </p:sp>
      <p:grpSp>
        <p:nvGrpSpPr>
          <p:cNvPr id="3079" name="グループ化 3078"/>
          <p:cNvGrpSpPr/>
          <p:nvPr/>
        </p:nvGrpSpPr>
        <p:grpSpPr>
          <a:xfrm>
            <a:off x="178566" y="2371031"/>
            <a:ext cx="5761586" cy="4056950"/>
            <a:chOff x="728865" y="2342649"/>
            <a:chExt cx="5761586" cy="4056950"/>
          </a:xfrm>
        </p:grpSpPr>
        <p:pic>
          <p:nvPicPr>
            <p:cNvPr id="3074" name="Picture 2" descr="C:\Users\Junko kasuya\Documents\lab\JPS2016a\2016-09-18 19.43.5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65" y="2342649"/>
              <a:ext cx="5547967" cy="405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直線コネクタ 14"/>
            <p:cNvCxnSpPr/>
            <p:nvPr/>
          </p:nvCxnSpPr>
          <p:spPr>
            <a:xfrm>
              <a:off x="1115616" y="5157192"/>
              <a:ext cx="136815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2483768" y="2342649"/>
              <a:ext cx="216024" cy="281454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2483768" y="4797152"/>
              <a:ext cx="6480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3131840" y="3229181"/>
              <a:ext cx="144016" cy="15679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3275856" y="3229181"/>
              <a:ext cx="20162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4560756" y="3229181"/>
              <a:ext cx="155260" cy="120793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4211960" y="3229181"/>
              <a:ext cx="348796" cy="12799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 flipV="1">
              <a:off x="5256076" y="2342649"/>
              <a:ext cx="36004" cy="88653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2" name="テキスト ボックス 3071"/>
            <p:cNvSpPr txBox="1"/>
            <p:nvPr/>
          </p:nvSpPr>
          <p:spPr>
            <a:xfrm>
              <a:off x="4762605" y="5427373"/>
              <a:ext cx="13681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>
                  <a:solidFill>
                    <a:srgbClr val="000000"/>
                  </a:solidFill>
                </a:rPr>
                <a:t>カーボン板</a:t>
              </a:r>
              <a:endParaRPr kumimoji="1"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547664" y="2416583"/>
              <a:ext cx="104411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 smtClean="0">
                  <a:solidFill>
                    <a:srgbClr val="000000"/>
                  </a:solidFill>
                </a:rPr>
                <a:t>↑ 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to MI</a:t>
              </a:r>
              <a:endParaRPr kumimoji="1"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55576" y="5795972"/>
              <a:ext cx="13681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 smtClean="0">
                  <a:solidFill>
                    <a:srgbClr val="000000"/>
                  </a:solidFill>
                </a:rPr>
                <a:t>←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to laser</a:t>
              </a:r>
              <a:endParaRPr kumimoji="1" lang="ja-JP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323693" y="2342649"/>
              <a:ext cx="11667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>
                  <a:solidFill>
                    <a:srgbClr val="000000"/>
                  </a:solidFill>
                </a:rPr>
                <a:t>↑ </a:t>
              </a:r>
              <a:r>
                <a:rPr kumimoji="1" lang="en-US" altLang="ja-JP" b="1" dirty="0" smtClean="0">
                  <a:solidFill>
                    <a:srgbClr val="000000"/>
                  </a:solidFill>
                </a:rPr>
                <a:t>to PD</a:t>
              </a:r>
              <a:endParaRPr kumimoji="1" lang="ja-JP" alt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3076" name="直線コネクタ 3075"/>
            <p:cNvCxnSpPr/>
            <p:nvPr/>
          </p:nvCxnSpPr>
          <p:spPr>
            <a:xfrm flipH="1" flipV="1">
              <a:off x="3995936" y="2601249"/>
              <a:ext cx="144016" cy="6279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8" name="直線コネクタ 3077"/>
            <p:cNvCxnSpPr/>
            <p:nvPr/>
          </p:nvCxnSpPr>
          <p:spPr>
            <a:xfrm>
              <a:off x="3995936" y="2601249"/>
              <a:ext cx="56482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ボックス 44"/>
          <p:cNvSpPr txBox="1"/>
          <p:nvPr/>
        </p:nvSpPr>
        <p:spPr>
          <a:xfrm>
            <a:off x="5940152" y="2372687"/>
            <a:ext cx="3290486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R=100% 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Rc</a:t>
            </a:r>
            <a:r>
              <a:rPr kumimoji="1" lang="en-US" altLang="ja-JP" dirty="0" smtClean="0">
                <a:solidFill>
                  <a:srgbClr val="000000"/>
                </a:solidFill>
              </a:rPr>
              <a:t>=1.5m ×1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R= </a:t>
            </a:r>
            <a:r>
              <a:rPr kumimoji="1" lang="en-US" altLang="ja-JP" dirty="0" smtClean="0">
                <a:solidFill>
                  <a:srgbClr val="000000"/>
                </a:solidFill>
              </a:rPr>
              <a:t>98% </a:t>
            </a:r>
            <a:r>
              <a:rPr lang="en-US" altLang="ja-JP" dirty="0" smtClean="0">
                <a:solidFill>
                  <a:srgbClr val="000000"/>
                </a:solidFill>
              </a:rPr>
              <a:t>flat ×2</a:t>
            </a:r>
          </a:p>
          <a:p>
            <a:r>
              <a:rPr kumimoji="1" lang="en-US" altLang="ja-JP" dirty="0" smtClean="0">
                <a:solidFill>
                  <a:srgbClr val="000000"/>
                </a:solidFill>
              </a:rPr>
              <a:t>L=380mm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Finesse 78 </a:t>
            </a:r>
            <a:r>
              <a:rPr lang="en-US" altLang="ja-JP" sz="1200" dirty="0" smtClean="0">
                <a:solidFill>
                  <a:srgbClr val="000000"/>
                </a:solidFill>
              </a:rPr>
              <a:t>(</a:t>
            </a:r>
            <a:r>
              <a:rPr lang="ja-JP" altLang="en-US" sz="1200" dirty="0" smtClean="0">
                <a:solidFill>
                  <a:srgbClr val="000000"/>
                </a:solidFill>
              </a:rPr>
              <a:t>計算値</a:t>
            </a:r>
            <a:r>
              <a:rPr lang="en-US" altLang="ja-JP" sz="1200" dirty="0" smtClean="0">
                <a:solidFill>
                  <a:srgbClr val="000000"/>
                </a:solidFill>
              </a:rPr>
              <a:t>)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46326" y="4311605"/>
            <a:ext cx="1206134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 smtClean="0">
                <a:solidFill>
                  <a:srgbClr val="000000"/>
                </a:solidFill>
              </a:rPr>
              <a:t>2%</a:t>
            </a:r>
            <a:r>
              <a:rPr lang="ja-JP" altLang="en-US" sz="1100" b="1" dirty="0" smtClean="0">
                <a:solidFill>
                  <a:srgbClr val="000000"/>
                </a:solidFill>
              </a:rPr>
              <a:t>反射</a:t>
            </a:r>
            <a:endParaRPr lang="en-US" altLang="ja-JP" sz="1100" b="1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rgbClr val="000000"/>
                </a:solidFill>
              </a:rPr>
              <a:t>ビームサンプラ</a:t>
            </a:r>
          </a:p>
        </p:txBody>
      </p:sp>
    </p:spTree>
    <p:extLst>
      <p:ext uri="{BB962C8B-B14F-4D97-AF65-F5344CB8AC3E}">
        <p14:creationId xmlns:p14="http://schemas.microsoft.com/office/powerpoint/2010/main" val="8034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13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accent4"/>
                </a:solidFill>
              </a:rPr>
              <a:t>3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OMC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の姿勢制御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0" y="881336"/>
            <a:ext cx="9108504" cy="125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 smtClean="0">
                <a:solidFill>
                  <a:schemeClr val="accent6"/>
                </a:solidFill>
              </a:rPr>
              <a:t>防振系でカバーできない低周波領域では姿勢制御が必要．</a:t>
            </a:r>
            <a:endParaRPr lang="en-US" altLang="ja-JP" sz="2400" b="1" dirty="0" smtClean="0">
              <a:solidFill>
                <a:schemeClr val="accent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 smtClean="0">
                <a:solidFill>
                  <a:schemeClr val="accent6"/>
                </a:solidFill>
              </a:rPr>
              <a:t>角度制御ミラーを製作し，プロトタイプ実験</a:t>
            </a:r>
            <a:r>
              <a:rPr lang="en-US" altLang="ja-JP" sz="1800" b="1" dirty="0" smtClean="0">
                <a:solidFill>
                  <a:schemeClr val="accent6"/>
                </a:solidFill>
              </a:rPr>
              <a:t>(</a:t>
            </a:r>
            <a:r>
              <a:rPr lang="ja-JP" altLang="en-US" sz="1800" b="1" dirty="0" smtClean="0">
                <a:solidFill>
                  <a:schemeClr val="accent6"/>
                </a:solidFill>
              </a:rPr>
              <a:t>粕谷 学士卒業論文</a:t>
            </a:r>
            <a:r>
              <a:rPr lang="en-US" altLang="ja-JP" sz="1800" b="1" dirty="0" smtClean="0">
                <a:solidFill>
                  <a:schemeClr val="accent6"/>
                </a:solidFill>
              </a:rPr>
              <a:t>)</a:t>
            </a:r>
            <a:r>
              <a:rPr lang="ja-JP" altLang="en-US" sz="1800" b="1" dirty="0" err="1" smtClean="0">
                <a:solidFill>
                  <a:schemeClr val="accent6"/>
                </a:solidFill>
              </a:rPr>
              <a:t>．</a:t>
            </a:r>
            <a:endParaRPr lang="en-US" altLang="ja-JP" sz="2000" dirty="0" smtClean="0"/>
          </a:p>
        </p:txBody>
      </p:sp>
      <p:pic>
        <p:nvPicPr>
          <p:cNvPr id="21" name="Picture 2" descr="C:\Users\Junko kasuya\Documents\lab\OMC_alignment\aa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2945"/>
            <a:ext cx="3400751" cy="18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-4024" y="1772816"/>
            <a:ext cx="944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2</a:t>
            </a:r>
            <a:r>
              <a:rPr lang="ja-JP" altLang="en-US" sz="2000" dirty="0" err="1" smtClean="0"/>
              <a:t>つの</a:t>
            </a:r>
            <a:r>
              <a:rPr lang="en-US" altLang="ja-JP" sz="2000" dirty="0" smtClean="0"/>
              <a:t>QPD</a:t>
            </a:r>
            <a:r>
              <a:rPr lang="ja-JP" altLang="en-US" sz="2000" dirty="0" smtClean="0"/>
              <a:t>で干渉計と</a:t>
            </a:r>
            <a:r>
              <a:rPr lang="en-US" altLang="ja-JP" sz="2000" dirty="0" smtClean="0"/>
              <a:t>OMC</a:t>
            </a:r>
            <a:r>
              <a:rPr lang="ja-JP" altLang="en-US" sz="2000" dirty="0" smtClean="0"/>
              <a:t>の相対位置</a:t>
            </a:r>
            <a:r>
              <a:rPr lang="en-US" altLang="ja-JP" sz="2000" dirty="0" smtClean="0"/>
              <a:t>(tilt, centering)</a:t>
            </a:r>
            <a:r>
              <a:rPr lang="ja-JP" altLang="en-US" sz="2000" dirty="0" err="1" smtClean="0"/>
              <a:t>を検</a:t>
            </a:r>
            <a:r>
              <a:rPr lang="ja-JP" altLang="en-US" sz="2000" dirty="0" smtClean="0"/>
              <a:t>出</a:t>
            </a:r>
            <a:endParaRPr kumimoji="1" lang="en-US" altLang="ja-JP" sz="2000" dirty="0" smtClean="0"/>
          </a:p>
          <a:p>
            <a:r>
              <a:rPr lang="ja-JP" altLang="en-US" sz="2000" b="1" u="sng" dirty="0"/>
              <a:t>角度</a:t>
            </a:r>
            <a:r>
              <a:rPr lang="ja-JP" altLang="en-US" sz="2000" b="1" u="sng" dirty="0" smtClean="0"/>
              <a:t>制御ミラー</a:t>
            </a:r>
            <a:r>
              <a:rPr lang="ja-JP" altLang="en-US" sz="2000" dirty="0" smtClean="0"/>
              <a:t>に相対位置の情報をフィードバック</a:t>
            </a:r>
            <a:endParaRPr lang="en-US" altLang="ja-JP" sz="2000" dirty="0"/>
          </a:p>
        </p:txBody>
      </p:sp>
      <p:pic>
        <p:nvPicPr>
          <p:cNvPr id="26" name="Picture 2" descr="C:\Users\Junko kasuya\Dropbox\写真 2015-11-28 13 53 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1319" y="2663657"/>
            <a:ext cx="213710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unko kasuya\Documents\lab\JPS2016a\alignm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20" y="2480925"/>
            <a:ext cx="4599429" cy="39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1" name="カギ線コネクタ 5120"/>
          <p:cNvCxnSpPr/>
          <p:nvPr/>
        </p:nvCxnSpPr>
        <p:spPr>
          <a:xfrm>
            <a:off x="1019354" y="2480925"/>
            <a:ext cx="1104374" cy="444019"/>
          </a:xfrm>
          <a:prstGeom prst="bentConnector3">
            <a:avLst>
              <a:gd name="adj1" fmla="val 2837"/>
            </a:avLst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122706" y="3201233"/>
            <a:ext cx="2289054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0000"/>
                </a:solidFill>
              </a:rPr>
              <a:t>鏡の背面に磁石を接着</a:t>
            </a:r>
            <a:endParaRPr kumimoji="1" lang="en-US" altLang="ja-JP" sz="1600" dirty="0" smtClean="0">
              <a:solidFill>
                <a:srgbClr val="000000"/>
              </a:solidFill>
            </a:endParaRPr>
          </a:p>
          <a:p>
            <a:r>
              <a:rPr lang="ja-JP" altLang="en-US" sz="1600" dirty="0" smtClean="0">
                <a:solidFill>
                  <a:srgbClr val="000000"/>
                </a:solidFill>
              </a:rPr>
              <a:t>後ろにコイルを置き</a:t>
            </a:r>
            <a:endParaRPr lang="en-US" altLang="ja-JP" sz="1600" dirty="0" smtClean="0">
              <a:solidFill>
                <a:srgbClr val="000000"/>
              </a:solidFill>
            </a:endParaRPr>
          </a:p>
          <a:p>
            <a:r>
              <a:rPr kumimoji="1" lang="ja-JP" altLang="en-US" sz="1600" dirty="0" smtClean="0">
                <a:solidFill>
                  <a:srgbClr val="000000"/>
                </a:solidFill>
              </a:rPr>
              <a:t>コイルに流す電流で</a:t>
            </a:r>
            <a:endParaRPr kumimoji="1" lang="en-US" altLang="ja-JP" sz="1600" dirty="0" smtClean="0">
              <a:solidFill>
                <a:srgbClr val="000000"/>
              </a:solidFill>
            </a:endParaRPr>
          </a:p>
          <a:p>
            <a:r>
              <a:rPr lang="ja-JP" altLang="en-US" sz="1600" dirty="0">
                <a:solidFill>
                  <a:srgbClr val="000000"/>
                </a:solidFill>
              </a:rPr>
              <a:t>角度を</a:t>
            </a:r>
            <a:r>
              <a:rPr lang="ja-JP" altLang="en-US" sz="1600" dirty="0" smtClean="0">
                <a:solidFill>
                  <a:srgbClr val="000000"/>
                </a:solidFill>
              </a:rPr>
              <a:t>調節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14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accent4"/>
                </a:solidFill>
              </a:rPr>
              <a:t>3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OMC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の姿勢制御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0" y="881336"/>
            <a:ext cx="9108504" cy="62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 smtClean="0">
                <a:solidFill>
                  <a:schemeClr val="accent6"/>
                </a:solidFill>
              </a:rPr>
              <a:t>光学系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(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＠東工大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)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671411" y="1289441"/>
            <a:ext cx="7760129" cy="5203434"/>
            <a:chOff x="671411" y="1289441"/>
            <a:chExt cx="7760129" cy="5203434"/>
          </a:xfrm>
        </p:grpSpPr>
        <p:pic>
          <p:nvPicPr>
            <p:cNvPr id="20" name="Picture 3" descr="C:\Users\Junko kasuya\Documents\lab\OMC_alignment\thesis\xxx\images\2016-02-13 16.58.4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411" y="1289441"/>
              <a:ext cx="7757425" cy="5203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Junko kasuya\Documents\lab\OMC_alignment\thesis\xxx\images\2016-02-13 16.58.4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15" y="1289441"/>
              <a:ext cx="7757425" cy="5203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2267744" y="1370385"/>
              <a:ext cx="122413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/>
                <a:t>レーザー↑</a:t>
              </a:r>
              <a:endParaRPr kumimoji="1" lang="ja-JP" altLang="en-US" b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935924" y="4149080"/>
              <a:ext cx="136815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/>
                <a:t>角度制御</a:t>
              </a:r>
              <a:endParaRPr kumimoji="1" lang="en-US" altLang="ja-JP" b="1" dirty="0" smtClean="0"/>
            </a:p>
            <a:p>
              <a:pPr algn="ctr"/>
              <a:r>
                <a:rPr lang="ja-JP" altLang="en-US" b="1" dirty="0" smtClean="0"/>
                <a:t>ミラー</a:t>
              </a:r>
              <a:r>
                <a:rPr lang="en-US" altLang="ja-JP" b="1" dirty="0" smtClean="0"/>
                <a:t>2</a:t>
              </a:r>
              <a:endParaRPr kumimoji="1" lang="ja-JP" altLang="en-US" b="1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659301" y="1370385"/>
              <a:ext cx="93610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b="1"/>
                <a:t>QPD</a:t>
              </a:r>
              <a:r>
                <a:rPr lang="ja-JP" altLang="en-US" b="1" dirty="0" smtClean="0"/>
                <a:t>１</a:t>
              </a:r>
              <a:endParaRPr kumimoji="1" lang="ja-JP" altLang="en-US" b="1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059832" y="2204864"/>
              <a:ext cx="136815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/>
                <a:t>角度制御</a:t>
              </a:r>
              <a:endParaRPr kumimoji="1" lang="en-US" altLang="ja-JP" b="1" dirty="0" smtClean="0"/>
            </a:p>
            <a:p>
              <a:pPr algn="ctr"/>
              <a:r>
                <a:rPr lang="ja-JP" altLang="en-US" b="1" dirty="0" smtClean="0"/>
                <a:t>ミラー</a:t>
              </a:r>
              <a:r>
                <a:rPr lang="en-US" altLang="ja-JP" b="1" dirty="0" smtClean="0"/>
                <a:t>1</a:t>
              </a:r>
              <a:endParaRPr kumimoji="1" lang="ja-JP" altLang="en-US" b="1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508104" y="5874707"/>
              <a:ext cx="91079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QPD</a:t>
              </a:r>
              <a:r>
                <a:rPr lang="ja-JP" altLang="en-US" b="1" dirty="0" smtClean="0"/>
                <a:t>２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361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15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accent4"/>
                </a:solidFill>
              </a:rPr>
              <a:t>3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OMC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の姿勢制御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6" name="Picture 2" descr="C:\Users\Junko kasuya\Documents\lab\OMC_alignment\thesis\xxx\images\a-control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0" y="2348880"/>
            <a:ext cx="4332584" cy="36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unko kasuya\Documents\lab\OMC_alignment\thesis\xxx\images\p-control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369934" cy="36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82" y="836712"/>
            <a:ext cx="136131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528" y="6184005"/>
            <a:ext cx="9144000" cy="4013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b="1" dirty="0" smtClean="0">
                <a:solidFill>
                  <a:schemeClr val="accent6"/>
                </a:solidFill>
              </a:rPr>
              <a:t>プロトタイプ実験では</a:t>
            </a:r>
            <a:r>
              <a:rPr lang="en-US" altLang="ja-JP" sz="2000" b="1" dirty="0" smtClean="0">
                <a:solidFill>
                  <a:schemeClr val="accent6"/>
                </a:solidFill>
              </a:rPr>
              <a:t>Tilt</a:t>
            </a:r>
            <a:r>
              <a:rPr lang="en-US" altLang="ja-JP" sz="2000" b="1" dirty="0">
                <a:solidFill>
                  <a:schemeClr val="accent6"/>
                </a:solidFill>
              </a:rPr>
              <a:t>, Centering </a:t>
            </a:r>
            <a:r>
              <a:rPr lang="ja-JP" altLang="en-US" sz="2000" b="1" dirty="0">
                <a:solidFill>
                  <a:schemeClr val="accent6"/>
                </a:solidFill>
              </a:rPr>
              <a:t>とも</a:t>
            </a:r>
            <a:r>
              <a:rPr lang="ja-JP" altLang="en-US" sz="2000" b="1" dirty="0" smtClean="0">
                <a:solidFill>
                  <a:schemeClr val="accent6"/>
                </a:solidFill>
              </a:rPr>
              <a:t>に</a:t>
            </a:r>
            <a:r>
              <a:rPr lang="en-US" altLang="ja-JP" sz="2000" b="1" dirty="0" smtClean="0">
                <a:solidFill>
                  <a:schemeClr val="accent6"/>
                </a:solidFill>
              </a:rPr>
              <a:t>UGF</a:t>
            </a:r>
            <a:r>
              <a:rPr lang="ja-JP" altLang="en-US" sz="2000" b="1" dirty="0" smtClean="0">
                <a:solidFill>
                  <a:schemeClr val="accent6"/>
                </a:solidFill>
              </a:rPr>
              <a:t> </a:t>
            </a:r>
            <a:r>
              <a:rPr lang="en-US" altLang="ja-JP" sz="2000" b="1" dirty="0" smtClean="0">
                <a:solidFill>
                  <a:schemeClr val="accent6"/>
                </a:solidFill>
              </a:rPr>
              <a:t>100 Hz, </a:t>
            </a:r>
            <a:r>
              <a:rPr lang="ja-JP" altLang="en-US" sz="2000" b="1" dirty="0" smtClean="0">
                <a:solidFill>
                  <a:schemeClr val="accent6"/>
                </a:solidFill>
              </a:rPr>
              <a:t>位相余裕 </a:t>
            </a:r>
            <a:r>
              <a:rPr lang="en-US" altLang="ja-JP" sz="2000" b="1" dirty="0" smtClean="0">
                <a:solidFill>
                  <a:schemeClr val="accent6"/>
                </a:solidFill>
              </a:rPr>
              <a:t>30 </a:t>
            </a:r>
            <a:r>
              <a:rPr lang="en-US" altLang="ja-JP" sz="2000" b="1" dirty="0" err="1" smtClean="0">
                <a:solidFill>
                  <a:schemeClr val="accent6"/>
                </a:solidFill>
              </a:rPr>
              <a:t>deg</a:t>
            </a:r>
            <a:endParaRPr kumimoji="1" lang="en-US" altLang="ja-JP" sz="1800" b="1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 smtClean="0"/>
              <a:t>CD</a:t>
            </a:r>
            <a:r>
              <a:rPr lang="ja-JP" altLang="en-US" sz="2000" b="1" dirty="0" smtClean="0"/>
              <a:t>がない場合</a:t>
            </a:r>
            <a:r>
              <a:rPr lang="ja-JP" altLang="en-US" sz="2000" b="1" dirty="0"/>
              <a:t>・・・</a:t>
            </a:r>
            <a:endParaRPr lang="en-US" altLang="ja-JP" sz="2000" b="1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61" y="908720"/>
            <a:ext cx="1990353" cy="139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539552" y="1344093"/>
            <a:ext cx="1152128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accent6"/>
                </a:solidFill>
              </a:rPr>
              <a:t>Tilt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36096" y="1344093"/>
            <a:ext cx="1872208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>
                <a:solidFill>
                  <a:schemeClr val="accent6"/>
                </a:solidFill>
              </a:rPr>
              <a:t>Centering</a:t>
            </a:r>
            <a:endParaRPr lang="en-US" altLang="ja-JP" sz="2800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82" y="1241272"/>
            <a:ext cx="6374978" cy="506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16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chemeClr val="accent4"/>
                </a:solidFill>
              </a:rPr>
              <a:t>4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今後の課題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504" y="2721694"/>
            <a:ext cx="1728192" cy="9233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OMC </a:t>
            </a:r>
          </a:p>
          <a:p>
            <a:r>
              <a:rPr kumimoji="1" lang="en-US" altLang="ja-JP" b="1" dirty="0" smtClean="0"/>
              <a:t>Dither</a:t>
            </a:r>
            <a:r>
              <a:rPr kumimoji="1" lang="ja-JP" altLang="en-US" b="1" dirty="0" smtClean="0"/>
              <a:t>ロック</a:t>
            </a:r>
            <a:endParaRPr kumimoji="1" lang="en-US" altLang="ja-JP" b="1" dirty="0" smtClean="0"/>
          </a:p>
          <a:p>
            <a:r>
              <a:rPr lang="ja-JP" altLang="en-US" b="1" dirty="0"/>
              <a:t>未完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560" y="1412776"/>
            <a:ext cx="1728192" cy="120032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姿勢制御系を</a:t>
            </a:r>
            <a:r>
              <a:rPr kumimoji="1" lang="en-US" altLang="ja-JP" b="1" dirty="0" smtClean="0"/>
              <a:t>OMC </a:t>
            </a:r>
            <a:r>
              <a:rPr kumimoji="1" lang="ja-JP" altLang="en-US" b="1" dirty="0" smtClean="0"/>
              <a:t>ブレッドボードに移動</a:t>
            </a:r>
            <a:endParaRPr kumimoji="1" lang="en-US" altLang="ja-JP" b="1" dirty="0" smtClean="0"/>
          </a:p>
          <a:p>
            <a:r>
              <a:rPr lang="ja-JP" altLang="en-US" b="1" dirty="0" smtClean="0"/>
              <a:t>未完</a:t>
            </a:r>
            <a:endParaRPr lang="en-US" altLang="ja-JP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08304" y="2217638"/>
            <a:ext cx="1728192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アシンメトリ</a:t>
            </a:r>
            <a:r>
              <a:rPr kumimoji="1" lang="en-US" altLang="ja-JP" b="1" dirty="0" smtClean="0"/>
              <a:t>MI</a:t>
            </a:r>
            <a:r>
              <a:rPr kumimoji="1" lang="ja-JP" altLang="en-US" b="1" dirty="0" smtClean="0"/>
              <a:t> ロック</a:t>
            </a:r>
            <a:endParaRPr kumimoji="1" lang="en-US" altLang="ja-JP" b="1" dirty="0" smtClean="0"/>
          </a:p>
          <a:p>
            <a:r>
              <a:rPr lang="ja-JP" altLang="en-US" b="1" dirty="0"/>
              <a:t>完了</a:t>
            </a:r>
            <a:endParaRPr kumimoji="1" lang="en-US" altLang="ja-JP" b="1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64288" y="5025950"/>
            <a:ext cx="1728192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Reference cavity </a:t>
            </a:r>
            <a:r>
              <a:rPr kumimoji="1" lang="ja-JP" altLang="en-US" b="1" dirty="0" smtClean="0"/>
              <a:t>ロック</a:t>
            </a:r>
            <a:r>
              <a:rPr lang="ja-JP" altLang="en-US" b="1" dirty="0" smtClean="0"/>
              <a:t>完了</a:t>
            </a:r>
            <a:endParaRPr kumimoji="1" lang="en-US" altLang="ja-JP" b="1" dirty="0" smtClean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81336"/>
            <a:ext cx="9108504" cy="1611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chemeClr val="accent6"/>
                </a:solidFill>
              </a:rPr>
              <a:t>テーブルトップ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実験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(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＠東工大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)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の実験系 今後の予定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(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一部省略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)</a:t>
            </a:r>
            <a:endParaRPr lang="en-US" altLang="ja-JP" sz="20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504" y="5432737"/>
            <a:ext cx="1728192" cy="81560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OMC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MI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RC </a:t>
            </a:r>
          </a:p>
          <a:p>
            <a:r>
              <a:rPr lang="ja-JP" altLang="en-US" b="1" dirty="0"/>
              <a:t>同時</a:t>
            </a:r>
            <a:r>
              <a:rPr lang="ja-JP" altLang="en-US" b="1" dirty="0" smtClean="0"/>
              <a:t>ロック</a:t>
            </a:r>
            <a:endParaRPr lang="en-US" altLang="ja-JP" b="1" dirty="0" smtClean="0"/>
          </a:p>
          <a:p>
            <a:r>
              <a:rPr lang="ja-JP" altLang="en-US" sz="1100" b="1" dirty="0" smtClean="0"/>
              <a:t>できるだけ</a:t>
            </a:r>
            <a:r>
              <a:rPr lang="ja-JP" altLang="en-US" sz="1100" b="1" dirty="0"/>
              <a:t>早く</a:t>
            </a:r>
            <a:endParaRPr lang="en-US" altLang="ja-JP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4780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17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chemeClr val="accent4"/>
                </a:solidFill>
              </a:rPr>
              <a:t>5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まとめ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95325"/>
            <a:ext cx="93817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 smtClean="0">
                <a:solidFill>
                  <a:schemeClr val="accent4"/>
                </a:solidFill>
              </a:rPr>
              <a:t>1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制御安定化を</a:t>
            </a:r>
            <a:r>
              <a:rPr lang="ja-JP" altLang="en-US" sz="2400" dirty="0" smtClean="0"/>
              <a:t>目指し共振器長制御を</a:t>
            </a:r>
            <a:r>
              <a:rPr kumimoji="1" lang="en-US" altLang="ja-JP" sz="2400" dirty="0" smtClean="0"/>
              <a:t>dither</a:t>
            </a:r>
            <a:r>
              <a:rPr kumimoji="1" lang="ja-JP" altLang="en-US" sz="2400" dirty="0" smtClean="0"/>
              <a:t>制御に変更 準備中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en-US" altLang="ja-JP" sz="2400" b="1" dirty="0" smtClean="0">
                <a:solidFill>
                  <a:schemeClr val="accent4"/>
                </a:solidFill>
              </a:rPr>
              <a:t>2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周波数安定化のために</a:t>
            </a:r>
            <a:r>
              <a:rPr kumimoji="1" lang="en-US" altLang="ja-JP" sz="2400" dirty="0" smtClean="0"/>
              <a:t>Reference cavity</a:t>
            </a:r>
            <a:r>
              <a:rPr lang="ja-JP" altLang="en-US" sz="2400" dirty="0" smtClean="0"/>
              <a:t>を追加 ロック済み</a:t>
            </a: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lang="en-US" altLang="ja-JP" sz="2400" b="1" dirty="0" smtClean="0">
                <a:solidFill>
                  <a:schemeClr val="accent4"/>
                </a:solidFill>
              </a:rPr>
              <a:t>3 </a:t>
            </a:r>
            <a:r>
              <a:rPr lang="ja-JP" altLang="en-US" sz="2400" dirty="0"/>
              <a:t>姿勢制御</a:t>
            </a:r>
            <a:r>
              <a:rPr lang="ja-JP" altLang="en-US" sz="2400" dirty="0" smtClean="0"/>
              <a:t>系を開発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未導入</a:t>
            </a:r>
            <a:r>
              <a:rPr lang="en-US" altLang="ja-JP" sz="2400" dirty="0" smtClean="0"/>
              <a:t>)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b="1" dirty="0">
                <a:solidFill>
                  <a:schemeClr val="accent4"/>
                </a:solidFill>
              </a:rPr>
              <a:t>4</a:t>
            </a:r>
            <a:r>
              <a:rPr kumimoji="1" lang="en-US" altLang="ja-JP" sz="2400" b="1" dirty="0" smtClean="0">
                <a:solidFill>
                  <a:schemeClr val="accent4"/>
                </a:solidFill>
              </a:rPr>
              <a:t> </a:t>
            </a:r>
            <a:r>
              <a:rPr kumimoji="1" lang="ja-JP" altLang="en-US" sz="2400" dirty="0" smtClean="0">
                <a:solidFill>
                  <a:srgbClr val="000000"/>
                </a:solidFill>
              </a:rPr>
              <a:t>できるだけ早く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OMC</a:t>
            </a:r>
            <a:r>
              <a:rPr lang="ja-JP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MI</a:t>
            </a:r>
            <a:r>
              <a:rPr lang="ja-JP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Reference Cavity</a:t>
            </a:r>
            <a:r>
              <a:rPr lang="ja-JP" altLang="en-US" sz="2400" dirty="0" smtClean="0">
                <a:solidFill>
                  <a:srgbClr val="000000"/>
                </a:solidFill>
              </a:rPr>
              <a:t>を同時ロック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95736" y="494116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800" b="1" dirty="0" smtClean="0">
              <a:solidFill>
                <a:schemeClr val="accent4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accent4"/>
                </a:solidFill>
              </a:rPr>
              <a:t>ありがとうございました</a:t>
            </a:r>
            <a:endParaRPr lang="en-US" altLang="ja-JP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6559" y="1196752"/>
            <a:ext cx="9150559" cy="4320480"/>
          </a:xfrm>
          <a:solidFill>
            <a:schemeClr val="accent2"/>
          </a:solidFill>
        </p:spPr>
        <p:txBody>
          <a:bodyPr/>
          <a:lstStyle/>
          <a:p>
            <a:r>
              <a:rPr lang="ja-JP" altLang="en-US" b="1" dirty="0">
                <a:solidFill>
                  <a:schemeClr val="bg1"/>
                </a:solidFill>
              </a:rPr>
              <a:t>補足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19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accent4"/>
                </a:solidFill>
              </a:rPr>
              <a:t>2-2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OMC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共振器長制御の問題点①</a:t>
            </a:r>
            <a:endParaRPr lang="en-US" altLang="ja-JP" sz="4000" b="1" dirty="0" smtClean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08" y="847253"/>
            <a:ext cx="9129192" cy="394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6"/>
                </a:solidFill>
              </a:rPr>
              <a:t>問題① 制御が不安定 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&amp;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RF SB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のアンバランスに頼った制御方法</a:t>
            </a:r>
            <a:endParaRPr lang="en-US" altLang="ja-JP" sz="24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altLang="ja-JP" sz="24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kumimoji="1" lang="ja-JP" altLang="en-US" sz="2000" b="1" dirty="0" smtClean="0"/>
              <a:t>現在の制御系だと</a:t>
            </a:r>
            <a:r>
              <a:rPr kumimoji="1" lang="en-US" altLang="ja-JP" sz="2000" b="1" dirty="0" smtClean="0"/>
              <a:t>Detune</a:t>
            </a:r>
            <a:r>
              <a:rPr kumimoji="1" lang="ja-JP" altLang="en-US" sz="2000" b="1" dirty="0" smtClean="0"/>
              <a:t>しないと</a:t>
            </a:r>
            <a:r>
              <a:rPr kumimoji="1" lang="en-US" altLang="ja-JP" sz="2000" b="1" dirty="0" smtClean="0"/>
              <a:t>RF SB</a:t>
            </a:r>
            <a:r>
              <a:rPr kumimoji="1" lang="ja-JP" altLang="en-US" sz="2000" b="1" dirty="0" smtClean="0"/>
              <a:t>のアンバランスがなくなり</a:t>
            </a:r>
            <a:endParaRPr kumimoji="1" lang="en-US" altLang="ja-JP" sz="2000" b="1" dirty="0" smtClean="0"/>
          </a:p>
          <a:p>
            <a:pPr marL="0" indent="0">
              <a:buNone/>
            </a:pPr>
            <a:r>
              <a:rPr kumimoji="1" lang="en-US" altLang="ja-JP" sz="2000" b="1" dirty="0" smtClean="0"/>
              <a:t>OMC</a:t>
            </a:r>
            <a:r>
              <a:rPr kumimoji="1" lang="ja-JP" altLang="en-US" sz="2000" b="1" dirty="0" smtClean="0"/>
              <a:t>のエラー信号を抽出できない</a:t>
            </a:r>
          </a:p>
          <a:p>
            <a:pPr marL="0" indent="0">
              <a:buNone/>
            </a:pPr>
            <a:endParaRPr lang="en-US" altLang="ja-JP" sz="2000" b="1" dirty="0" smtClean="0"/>
          </a:p>
        </p:txBody>
      </p:sp>
      <p:sp>
        <p:nvSpPr>
          <p:cNvPr id="130" name="コンテンツ プレースホルダー 2"/>
          <p:cNvSpPr txBox="1">
            <a:spLocks/>
          </p:cNvSpPr>
          <p:nvPr/>
        </p:nvSpPr>
        <p:spPr>
          <a:xfrm>
            <a:off x="179512" y="5434433"/>
            <a:ext cx="9166488" cy="101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 smtClean="0">
                <a:solidFill>
                  <a:schemeClr val="accent6"/>
                </a:solidFill>
              </a:rPr>
              <a:t>RF SB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のアンバランスがなくても制御できる制御方法が必要</a:t>
            </a:r>
            <a:endParaRPr lang="en-US" altLang="ja-JP" sz="2400" b="1" dirty="0" smtClean="0">
              <a:solidFill>
                <a:schemeClr val="accent6"/>
              </a:solidFill>
            </a:endParaRPr>
          </a:p>
        </p:txBody>
      </p:sp>
      <p:grpSp>
        <p:nvGrpSpPr>
          <p:cNvPr id="133" name="グループ化 132"/>
          <p:cNvGrpSpPr/>
          <p:nvPr/>
        </p:nvGrpSpPr>
        <p:grpSpPr>
          <a:xfrm>
            <a:off x="251520" y="2710661"/>
            <a:ext cx="9509248" cy="2014483"/>
            <a:chOff x="-293533" y="4176704"/>
            <a:chExt cx="9509248" cy="2014483"/>
          </a:xfrm>
        </p:grpSpPr>
        <p:cxnSp>
          <p:nvCxnSpPr>
            <p:cNvPr id="134" name="直線矢印コネクタ 133"/>
            <p:cNvCxnSpPr/>
            <p:nvPr/>
          </p:nvCxnSpPr>
          <p:spPr>
            <a:xfrm flipV="1">
              <a:off x="2915816" y="4941168"/>
              <a:ext cx="0" cy="708034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矢印コネクタ 134"/>
            <p:cNvCxnSpPr/>
            <p:nvPr/>
          </p:nvCxnSpPr>
          <p:spPr>
            <a:xfrm flipV="1">
              <a:off x="2738961" y="4435961"/>
              <a:ext cx="0" cy="172819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矢印コネクタ 135"/>
            <p:cNvCxnSpPr/>
            <p:nvPr/>
          </p:nvCxnSpPr>
          <p:spPr>
            <a:xfrm>
              <a:off x="1807049" y="5660097"/>
              <a:ext cx="2007840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テキスト ボックス 136"/>
            <p:cNvSpPr txBox="1"/>
            <p:nvPr/>
          </p:nvSpPr>
          <p:spPr>
            <a:xfrm>
              <a:off x="2839616" y="4176704"/>
              <a:ext cx="21644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3"/>
                  </a:solidFill>
                </a:rPr>
                <a:t>DC</a:t>
              </a:r>
              <a:r>
                <a:rPr lang="ja-JP" altLang="en-US" b="1" dirty="0">
                  <a:solidFill>
                    <a:schemeClr val="accent3"/>
                  </a:solidFill>
                </a:rPr>
                <a:t> </a:t>
              </a:r>
              <a:endParaRPr lang="en-US" altLang="ja-JP" b="1" dirty="0" smtClean="0">
                <a:solidFill>
                  <a:schemeClr val="accent3"/>
                </a:solidFill>
              </a:endParaRPr>
            </a:p>
            <a:p>
              <a:r>
                <a:rPr lang="ja-JP" altLang="en-US" b="1" dirty="0" smtClean="0">
                  <a:solidFill>
                    <a:schemeClr val="accent3"/>
                  </a:solidFill>
                </a:rPr>
                <a:t>オフセット</a:t>
              </a:r>
              <a:endParaRPr kumimoji="1" lang="en-US" altLang="ja-JP" b="1" dirty="0" smtClean="0">
                <a:solidFill>
                  <a:schemeClr val="accent3"/>
                </a:solidFill>
              </a:endParaRPr>
            </a:p>
          </p:txBody>
        </p:sp>
        <p:cxnSp>
          <p:nvCxnSpPr>
            <p:cNvPr id="138" name="直線矢印コネクタ 137"/>
            <p:cNvCxnSpPr/>
            <p:nvPr/>
          </p:nvCxnSpPr>
          <p:spPr>
            <a:xfrm flipH="1" flipV="1">
              <a:off x="2154513" y="4995852"/>
              <a:ext cx="728464" cy="1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テキスト ボックス 138"/>
            <p:cNvSpPr txBox="1"/>
            <p:nvPr/>
          </p:nvSpPr>
          <p:spPr>
            <a:xfrm>
              <a:off x="1366617" y="4779828"/>
              <a:ext cx="144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4"/>
                  </a:solidFill>
                </a:rPr>
                <a:t>ΔL</a:t>
              </a:r>
              <a:r>
                <a:rPr kumimoji="1" lang="en-US" altLang="ja-JP" sz="1100" b="1" dirty="0" smtClean="0">
                  <a:solidFill>
                    <a:schemeClr val="accent4"/>
                  </a:solidFill>
                </a:rPr>
                <a:t>OMC</a:t>
              </a:r>
              <a:endParaRPr kumimoji="1" lang="en-US" altLang="ja-JP" b="1" dirty="0" smtClean="0">
                <a:solidFill>
                  <a:schemeClr val="accent4"/>
                </a:solidFill>
              </a:endParaRPr>
            </a:p>
          </p:txBody>
        </p:sp>
        <p:cxnSp>
          <p:nvCxnSpPr>
            <p:cNvPr id="140" name="直線矢印コネクタ 139"/>
            <p:cNvCxnSpPr/>
            <p:nvPr/>
          </p:nvCxnSpPr>
          <p:spPr>
            <a:xfrm flipV="1">
              <a:off x="3234859" y="4852288"/>
              <a:ext cx="0" cy="80780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テキスト ボックス 140"/>
            <p:cNvSpPr txBox="1"/>
            <p:nvPr/>
          </p:nvSpPr>
          <p:spPr>
            <a:xfrm>
              <a:off x="3358979" y="5065197"/>
              <a:ext cx="21644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70C0"/>
                  </a:solidFill>
                </a:rPr>
                <a:t>RF SB</a:t>
              </a: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4441195" y="5061431"/>
              <a:ext cx="774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 smtClean="0"/>
                <a:t>＝</a:t>
              </a:r>
              <a:endParaRPr kumimoji="1" lang="ja-JP" altLang="en-US" sz="3600" b="1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-293533" y="4536744"/>
              <a:ext cx="1367352" cy="12926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accent6"/>
                  </a:solidFill>
                </a:rPr>
                <a:t>OMC</a:t>
              </a:r>
            </a:p>
            <a:p>
              <a:pPr algn="ctr"/>
              <a:r>
                <a:rPr lang="ja-JP" altLang="en-US" b="1" dirty="0" smtClean="0">
                  <a:solidFill>
                    <a:schemeClr val="accent6"/>
                  </a:solidFill>
                </a:rPr>
                <a:t>反射光</a:t>
              </a:r>
              <a:endParaRPr lang="en-US" altLang="ja-JP" b="1" dirty="0" smtClean="0">
                <a:solidFill>
                  <a:schemeClr val="accent6"/>
                </a:solidFill>
              </a:endParaRPr>
            </a:p>
            <a:p>
              <a:pPr algn="ctr"/>
              <a:r>
                <a:rPr lang="en-US" altLang="ja-JP" sz="1400" b="1" dirty="0" smtClean="0">
                  <a:solidFill>
                    <a:schemeClr val="accent6"/>
                  </a:solidFill>
                </a:rPr>
                <a:t>RF</a:t>
              </a:r>
              <a:r>
                <a:rPr lang="ja-JP" altLang="en-US" sz="1400" b="1" dirty="0" smtClean="0">
                  <a:solidFill>
                    <a:schemeClr val="accent6"/>
                  </a:solidFill>
                </a:rPr>
                <a:t> </a:t>
              </a:r>
              <a:r>
                <a:rPr lang="en-US" altLang="ja-JP" sz="1400" b="1" dirty="0" smtClean="0">
                  <a:solidFill>
                    <a:schemeClr val="accent6"/>
                  </a:solidFill>
                </a:rPr>
                <a:t>SB</a:t>
              </a:r>
            </a:p>
            <a:p>
              <a:pPr algn="ctr"/>
              <a:r>
                <a:rPr lang="ja-JP" altLang="en-US" sz="1400" b="1" dirty="0" smtClean="0">
                  <a:solidFill>
                    <a:schemeClr val="accent6"/>
                  </a:solidFill>
                </a:rPr>
                <a:t>アンバランスなし</a:t>
              </a:r>
              <a:endParaRPr lang="en-US" altLang="ja-JP" sz="1400" b="1" dirty="0" smtClean="0">
                <a:solidFill>
                  <a:schemeClr val="accent6"/>
                </a:solidFill>
              </a:endParaRPr>
            </a:p>
          </p:txBody>
        </p:sp>
        <p:cxnSp>
          <p:nvCxnSpPr>
            <p:cNvPr id="144" name="直線矢印コネクタ 143"/>
            <p:cNvCxnSpPr/>
            <p:nvPr/>
          </p:nvCxnSpPr>
          <p:spPr>
            <a:xfrm flipV="1">
              <a:off x="6593637" y="4462994"/>
              <a:ext cx="0" cy="172819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矢印コネクタ 144"/>
            <p:cNvCxnSpPr/>
            <p:nvPr/>
          </p:nvCxnSpPr>
          <p:spPr>
            <a:xfrm>
              <a:off x="5661725" y="5687130"/>
              <a:ext cx="2007840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矢印コネクタ 145"/>
            <p:cNvCxnSpPr/>
            <p:nvPr/>
          </p:nvCxnSpPr>
          <p:spPr>
            <a:xfrm flipH="1">
              <a:off x="5796136" y="5580341"/>
              <a:ext cx="79276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テキスト ボックス 146"/>
            <p:cNvSpPr txBox="1"/>
            <p:nvPr/>
          </p:nvSpPr>
          <p:spPr>
            <a:xfrm>
              <a:off x="5286515" y="5211009"/>
              <a:ext cx="144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4"/>
                  </a:solidFill>
                </a:rPr>
                <a:t>ΔL</a:t>
              </a:r>
              <a:r>
                <a:rPr kumimoji="1" lang="en-US" altLang="ja-JP" sz="1100" b="1" dirty="0" smtClean="0">
                  <a:solidFill>
                    <a:schemeClr val="accent4"/>
                  </a:solidFill>
                </a:rPr>
                <a:t>OMC</a:t>
              </a:r>
              <a:endParaRPr kumimoji="1" lang="en-US" altLang="ja-JP" b="1" dirty="0" smtClean="0">
                <a:solidFill>
                  <a:schemeClr val="accent4"/>
                </a:solidFill>
              </a:endParaRPr>
            </a:p>
          </p:txBody>
        </p:sp>
        <p:cxnSp>
          <p:nvCxnSpPr>
            <p:cNvPr id="148" name="直線矢印コネクタ 147"/>
            <p:cNvCxnSpPr/>
            <p:nvPr/>
          </p:nvCxnSpPr>
          <p:spPr>
            <a:xfrm flipV="1">
              <a:off x="6907267" y="4824776"/>
              <a:ext cx="0" cy="89686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テキスト ボックス 148"/>
            <p:cNvSpPr txBox="1"/>
            <p:nvPr/>
          </p:nvSpPr>
          <p:spPr>
            <a:xfrm>
              <a:off x="7051283" y="4695865"/>
              <a:ext cx="21644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70C0"/>
                  </a:solidFill>
                </a:rPr>
                <a:t>RF SB</a:t>
              </a:r>
            </a:p>
          </p:txBody>
        </p:sp>
      </p:grpSp>
      <p:sp>
        <p:nvSpPr>
          <p:cNvPr id="150" name="テキスト ボックス 149"/>
          <p:cNvSpPr txBox="1"/>
          <p:nvPr/>
        </p:nvSpPr>
        <p:spPr>
          <a:xfrm>
            <a:off x="7401012" y="2636912"/>
            <a:ext cx="163548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accent2"/>
                </a:solidFill>
              </a:rPr>
              <a:t>信号抽出不可</a:t>
            </a:r>
            <a:endParaRPr kumimoji="1" lang="en-US" altLang="ja-JP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3671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kumimoji="1" lang="en-US" altLang="ja-JP" sz="4000" b="1" dirty="0" smtClean="0">
                <a:solidFill>
                  <a:schemeClr val="bg1"/>
                </a:solidFill>
              </a:rPr>
              <a:t>Outline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149532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b="1" dirty="0" smtClean="0">
                <a:solidFill>
                  <a:schemeClr val="accent4"/>
                </a:solidFill>
              </a:rPr>
              <a:t>1</a:t>
            </a:r>
            <a:r>
              <a:rPr kumimoji="1" lang="en-US" altLang="ja-JP" sz="2800" dirty="0" smtClean="0"/>
              <a:t> Output Mode-cleaner(OMC) </a:t>
            </a:r>
          </a:p>
          <a:p>
            <a:pPr marL="0" indent="0">
              <a:buNone/>
            </a:pPr>
            <a:r>
              <a:rPr kumimoji="1" lang="en-US" altLang="ja-JP" sz="2800" b="1" dirty="0" smtClean="0">
                <a:solidFill>
                  <a:schemeClr val="accent4"/>
                </a:solidFill>
              </a:rPr>
              <a:t>2</a:t>
            </a:r>
            <a:r>
              <a:rPr kumimoji="1" lang="en-US" altLang="ja-JP" sz="2800" dirty="0" smtClean="0"/>
              <a:t> OMC</a:t>
            </a:r>
            <a:r>
              <a:rPr kumimoji="1" lang="ja-JP" altLang="en-US" sz="2800" dirty="0" smtClean="0"/>
              <a:t>の共振器長制御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・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これまでの</a:t>
            </a:r>
            <a:r>
              <a:rPr lang="en-US" altLang="ja-JP" sz="2400" dirty="0" smtClean="0"/>
              <a:t>OMC</a:t>
            </a:r>
            <a:r>
              <a:rPr lang="ja-JP" altLang="en-US" sz="2400" dirty="0" smtClean="0"/>
              <a:t>共振器 制御実験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 smtClean="0"/>
              <a:t>・ </a:t>
            </a:r>
            <a:r>
              <a:rPr lang="en-US" altLang="ja-JP" sz="2400" dirty="0" smtClean="0"/>
              <a:t>OMC </a:t>
            </a:r>
            <a:r>
              <a:rPr lang="ja-JP" altLang="en-US" sz="2400" dirty="0" smtClean="0"/>
              <a:t>共振器長制御実験の問題点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 smtClean="0"/>
              <a:t>・ 解決方法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800" b="1" dirty="0" smtClean="0">
                <a:solidFill>
                  <a:schemeClr val="accent4"/>
                </a:solidFill>
              </a:rPr>
              <a:t>3</a:t>
            </a:r>
            <a:r>
              <a:rPr lang="ja-JP" altLang="en-US" sz="2800" b="1" dirty="0" smtClean="0">
                <a:solidFill>
                  <a:schemeClr val="accent4"/>
                </a:solidFill>
              </a:rPr>
              <a:t> </a:t>
            </a:r>
            <a:r>
              <a:rPr lang="en-US" altLang="ja-JP" sz="2800" b="1" dirty="0" smtClean="0">
                <a:solidFill>
                  <a:schemeClr val="accent4"/>
                </a:solidFill>
              </a:rPr>
              <a:t> </a:t>
            </a:r>
            <a:r>
              <a:rPr lang="en-US" altLang="ja-JP" sz="2800" dirty="0" smtClean="0"/>
              <a:t>OMC</a:t>
            </a:r>
            <a:r>
              <a:rPr lang="ja-JP" altLang="en-US" sz="2800" dirty="0" smtClean="0"/>
              <a:t>の姿勢制御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b="1" dirty="0" smtClean="0">
                <a:solidFill>
                  <a:schemeClr val="accent4"/>
                </a:solidFill>
              </a:rPr>
              <a:t>4</a:t>
            </a:r>
            <a:r>
              <a:rPr lang="ja-JP" altLang="en-US" sz="2800" b="1" dirty="0" smtClean="0">
                <a:solidFill>
                  <a:schemeClr val="accent4"/>
                </a:solidFill>
              </a:rPr>
              <a:t> </a:t>
            </a:r>
            <a:r>
              <a:rPr lang="ja-JP" altLang="en-US" sz="2800" dirty="0" smtClean="0">
                <a:solidFill>
                  <a:srgbClr val="000000"/>
                </a:solidFill>
              </a:rPr>
              <a:t>今後の課題</a:t>
            </a:r>
            <a:endParaRPr lang="en-US" altLang="ja-JP" sz="28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altLang="ja-JP" sz="2800" b="1" dirty="0" smtClean="0">
                <a:solidFill>
                  <a:schemeClr val="accent4"/>
                </a:solidFill>
              </a:rPr>
              <a:t>5</a:t>
            </a:r>
            <a:r>
              <a:rPr kumimoji="1" lang="en-US" altLang="ja-JP" sz="2800" b="1" dirty="0" smtClean="0">
                <a:solidFill>
                  <a:schemeClr val="accent4"/>
                </a:solidFill>
              </a:rPr>
              <a:t> </a:t>
            </a:r>
            <a:r>
              <a:rPr kumimoji="1" lang="ja-JP" altLang="en-US" sz="2800" dirty="0" smtClean="0"/>
              <a:t>まとめ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2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unko kasuya\Documents\lab\JPS2016a\mio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7" y="980728"/>
            <a:ext cx="4988035" cy="41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3671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kumimoji="1" lang="en-US" altLang="ja-JP" sz="4000" b="1" dirty="0" smtClean="0">
                <a:solidFill>
                  <a:schemeClr val="accent4"/>
                </a:solidFill>
              </a:rPr>
              <a:t>1</a:t>
            </a:r>
            <a:r>
              <a:rPr kumimoji="1" lang="en-US" altLang="ja-JP" sz="4000" b="1" dirty="0" smtClean="0">
                <a:solidFill>
                  <a:schemeClr val="bg1"/>
                </a:solidFill>
              </a:rPr>
              <a:t> Output Mode-Cleaner</a:t>
            </a:r>
            <a:r>
              <a:rPr kumimoji="1" lang="ja-JP" altLang="en-US" sz="40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4000" b="1" dirty="0" smtClean="0">
                <a:solidFill>
                  <a:schemeClr val="bg1"/>
                </a:solidFill>
              </a:rPr>
              <a:t>(OMC) 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3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44008" y="1491749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DC</a:t>
            </a:r>
            <a:r>
              <a:rPr lang="ja-JP" altLang="en-US" dirty="0"/>
              <a:t> </a:t>
            </a:r>
            <a:r>
              <a:rPr lang="en-US" altLang="ja-JP" dirty="0" smtClean="0"/>
              <a:t>Readout</a:t>
            </a:r>
            <a:r>
              <a:rPr lang="ja-JP" altLang="en-US" dirty="0" smtClean="0"/>
              <a:t>では</a:t>
            </a:r>
            <a:r>
              <a:rPr lang="ja-JP" altLang="en-US" dirty="0"/>
              <a:t>干渉計から漏れ</a:t>
            </a:r>
            <a:r>
              <a:rPr lang="ja-JP" altLang="en-US" dirty="0" smtClean="0"/>
              <a:t>出た</a:t>
            </a:r>
            <a:endParaRPr lang="en-US" altLang="ja-JP" dirty="0" smtClean="0"/>
          </a:p>
          <a:p>
            <a:r>
              <a:rPr lang="ja-JP" altLang="en-US" dirty="0" smtClean="0"/>
              <a:t>キャリア光</a:t>
            </a:r>
            <a:r>
              <a:rPr lang="ja-JP" altLang="en-US" dirty="0"/>
              <a:t>をローカルオスシレータと</a:t>
            </a:r>
            <a:r>
              <a:rPr lang="ja-JP" altLang="en-US" dirty="0" smtClean="0"/>
              <a:t>して</a:t>
            </a:r>
            <a:endParaRPr lang="en-US" altLang="ja-JP" dirty="0" smtClean="0"/>
          </a:p>
          <a:p>
            <a:r>
              <a:rPr lang="ja-JP" altLang="en-US" dirty="0" smtClean="0"/>
              <a:t>使用</a:t>
            </a:r>
            <a:r>
              <a:rPr lang="ja-JP" altLang="en-US" dirty="0"/>
              <a:t>するため</a:t>
            </a:r>
            <a:r>
              <a:rPr lang="ja-JP" altLang="en-US" dirty="0" smtClean="0"/>
              <a:t>，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b="1" dirty="0" smtClean="0">
                <a:solidFill>
                  <a:schemeClr val="accent2"/>
                </a:solidFill>
              </a:rPr>
              <a:t>①キャリア光</a:t>
            </a:r>
            <a:r>
              <a:rPr lang="ja-JP" altLang="en-US" b="1" dirty="0">
                <a:solidFill>
                  <a:schemeClr val="accent2"/>
                </a:solidFill>
              </a:rPr>
              <a:t>の高次モード</a:t>
            </a:r>
            <a:endParaRPr lang="en-US" altLang="ja-JP" b="1" dirty="0">
              <a:solidFill>
                <a:schemeClr val="accent2"/>
              </a:solidFill>
            </a:endParaRPr>
          </a:p>
          <a:p>
            <a:r>
              <a:rPr lang="ja-JP" altLang="en-US" b="1" dirty="0">
                <a:solidFill>
                  <a:schemeClr val="accent2"/>
                </a:solidFill>
              </a:rPr>
              <a:t>②</a:t>
            </a:r>
            <a:r>
              <a:rPr lang="en-US" altLang="ja-JP" b="1" dirty="0" smtClean="0">
                <a:solidFill>
                  <a:schemeClr val="accent2"/>
                </a:solidFill>
              </a:rPr>
              <a:t>RF</a:t>
            </a:r>
            <a:r>
              <a:rPr lang="ja-JP" altLang="en-US" b="1" dirty="0" smtClean="0">
                <a:solidFill>
                  <a:schemeClr val="accent2"/>
                </a:solidFill>
              </a:rPr>
              <a:t> </a:t>
            </a:r>
            <a:r>
              <a:rPr lang="en-US" altLang="ja-JP" b="1" dirty="0" smtClean="0">
                <a:solidFill>
                  <a:schemeClr val="accent2"/>
                </a:solidFill>
              </a:rPr>
              <a:t>sideband</a:t>
            </a:r>
          </a:p>
          <a:p>
            <a:endParaRPr lang="en-US" altLang="ja-JP" dirty="0"/>
          </a:p>
          <a:p>
            <a:r>
              <a:rPr lang="ja-JP" altLang="en-US" dirty="0"/>
              <a:t>を除去する必要がある．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14808" y="847253"/>
            <a:ext cx="8229600" cy="1357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 smtClean="0">
                <a:solidFill>
                  <a:schemeClr val="accent6"/>
                </a:solidFill>
              </a:rPr>
              <a:t>KAGRA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では信号抽出に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DC Readout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を用いる</a:t>
            </a:r>
            <a:endParaRPr lang="en-US" altLang="ja-JP" sz="2400" b="1" dirty="0" smtClean="0">
              <a:solidFill>
                <a:schemeClr val="accent6"/>
              </a:solidFill>
            </a:endParaRPr>
          </a:p>
        </p:txBody>
      </p:sp>
      <p:pic>
        <p:nvPicPr>
          <p:cNvPr id="30" name="Picture 6" descr="C:\Users\Junko kasuya\Documents\lab\OMC_alignment\pp\aあああ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85184"/>
            <a:ext cx="1596396" cy="12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Junko kasuya\Documents\lab\OMC_alignment\pp\asdfghj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46" y="5085184"/>
            <a:ext cx="1561209" cy="12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395536" y="566298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/>
              <a:t>OMC</a:t>
            </a:r>
            <a:r>
              <a:rPr kumimoji="1" lang="ja-JP" altLang="en-US" b="1" dirty="0" smtClean="0"/>
              <a:t>前の</a:t>
            </a:r>
            <a:endParaRPr kumimoji="1" lang="en-US" altLang="ja-JP" b="1" dirty="0" smtClean="0"/>
          </a:p>
          <a:p>
            <a:pPr algn="ctr"/>
            <a:r>
              <a:rPr lang="ja-JP" altLang="en-US" b="1" dirty="0"/>
              <a:t>ビーム</a:t>
            </a:r>
            <a:endParaRPr kumimoji="1" lang="en-US" altLang="ja-JP" b="1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00192" y="566298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/>
              <a:t>OMC</a:t>
            </a:r>
            <a:r>
              <a:rPr lang="ja-JP" altLang="en-US" b="1" dirty="0"/>
              <a:t>後</a:t>
            </a:r>
            <a:r>
              <a:rPr kumimoji="1" lang="ja-JP" altLang="en-US" b="1" dirty="0" smtClean="0"/>
              <a:t>の</a:t>
            </a:r>
            <a:endParaRPr kumimoji="1" lang="en-US" altLang="ja-JP" b="1" dirty="0" smtClean="0"/>
          </a:p>
          <a:p>
            <a:pPr algn="ctr"/>
            <a:r>
              <a:rPr lang="ja-JP" altLang="en-US" b="1" dirty="0"/>
              <a:t>ビーム</a:t>
            </a:r>
            <a:endParaRPr kumimoji="1" lang="en-US" altLang="ja-JP" b="1" dirty="0" smtClean="0"/>
          </a:p>
        </p:txBody>
      </p:sp>
      <p:sp>
        <p:nvSpPr>
          <p:cNvPr id="29" name="右矢印 28"/>
          <p:cNvSpPr/>
          <p:nvPr/>
        </p:nvSpPr>
        <p:spPr>
          <a:xfrm>
            <a:off x="3491880" y="5703482"/>
            <a:ext cx="1152128" cy="389814"/>
          </a:xfrm>
          <a:prstGeom prst="rightArrow">
            <a:avLst/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4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4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solidFill>
                  <a:schemeClr val="accent4"/>
                </a:solidFill>
              </a:rPr>
              <a:t>1</a:t>
            </a:r>
            <a:r>
              <a:rPr lang="en-US" altLang="ja-JP" sz="4000" b="1" dirty="0">
                <a:solidFill>
                  <a:schemeClr val="bg1"/>
                </a:solidFill>
              </a:rPr>
              <a:t> Output Mode-Cleaner</a:t>
            </a:r>
            <a:r>
              <a:rPr lang="ja-JP" altLang="en-US" sz="4000" b="1" dirty="0">
                <a:solidFill>
                  <a:schemeClr val="bg1"/>
                </a:solidFill>
              </a:rPr>
              <a:t> </a:t>
            </a:r>
            <a:r>
              <a:rPr lang="en-US" altLang="ja-JP" sz="4000" b="1" dirty="0">
                <a:solidFill>
                  <a:schemeClr val="bg1"/>
                </a:solidFill>
              </a:rPr>
              <a:t>(OMC) </a:t>
            </a: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81336"/>
            <a:ext cx="9108504" cy="1611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chemeClr val="accent6"/>
                </a:solidFill>
              </a:rPr>
              <a:t>テーブルトップ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実験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(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＠東工大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)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の</a:t>
            </a:r>
            <a:r>
              <a:rPr lang="ja-JP" altLang="en-US" sz="2400" b="1" dirty="0">
                <a:solidFill>
                  <a:schemeClr val="accent6"/>
                </a:solidFill>
              </a:rPr>
              <a:t>実験系</a:t>
            </a:r>
            <a:endParaRPr lang="en-US" altLang="ja-JP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37" y="1268761"/>
            <a:ext cx="670270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5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Junko kasuya\Documents\lab\JPS2016a\2016-09-20 15.32.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720"/>
            <a:ext cx="2520280" cy="34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unko kasuya\Documents\lab\JPS2016a\omcs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14" y="4365104"/>
            <a:ext cx="5490926" cy="2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5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accent4"/>
                </a:solidFill>
              </a:rPr>
              <a:t> 2 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OMC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の共振器長制御実験</a:t>
            </a:r>
            <a:endParaRPr lang="en-US" altLang="ja-JP" sz="4000" b="1" dirty="0" smtClean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08" y="847253"/>
            <a:ext cx="8229600" cy="1213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6"/>
                </a:solidFill>
              </a:rPr>
              <a:t>現在の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OMC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共振器長制御</a:t>
            </a:r>
            <a:endParaRPr lang="en-US" altLang="ja-JP" sz="24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1050" b="1" dirty="0" smtClean="0">
                <a:solidFill>
                  <a:schemeClr val="accent6"/>
                </a:solidFill>
              </a:rPr>
              <a:t>　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pic>
        <p:nvPicPr>
          <p:cNvPr id="7170" name="Picture 2" descr="C:\Users\Junko kasuya\Documents\lab\JPS2016a\2016-09-03 21.06.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474840" cy="331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テキスト ボックス 90"/>
          <p:cNvSpPr txBox="1"/>
          <p:nvPr/>
        </p:nvSpPr>
        <p:spPr>
          <a:xfrm>
            <a:off x="467544" y="4668699"/>
            <a:ext cx="32403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/>
              <a:t>OMC</a:t>
            </a:r>
            <a:r>
              <a:rPr kumimoji="1" lang="ja-JP" altLang="en-US" b="1" dirty="0" smtClean="0"/>
              <a:t>光学定盤と制御機器</a:t>
            </a:r>
            <a:endParaRPr kumimoji="1" lang="en-US" altLang="ja-JP" b="1" dirty="0" smtClean="0"/>
          </a:p>
          <a:p>
            <a:pPr algn="ctr"/>
            <a:r>
              <a:rPr lang="en-US" altLang="ja-JP" b="1" dirty="0" smtClean="0"/>
              <a:t>@</a:t>
            </a:r>
            <a:r>
              <a:rPr lang="ja-JP" altLang="en-US" b="1" dirty="0" smtClean="0"/>
              <a:t>東工大 バンデ</a:t>
            </a:r>
            <a:endParaRPr kumimoji="1" lang="ja-JP" altLang="en-US" b="1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932040" y="966028"/>
            <a:ext cx="234516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プロトタイプ</a:t>
            </a:r>
            <a:r>
              <a:rPr kumimoji="1" lang="en-US" altLang="ja-JP" b="1" dirty="0" smtClean="0"/>
              <a:t>OMC</a:t>
            </a:r>
            <a:endParaRPr lang="en-US" altLang="ja-JP" b="1" dirty="0"/>
          </a:p>
          <a:p>
            <a:pPr algn="ctr"/>
            <a:r>
              <a:rPr kumimoji="1" lang="ja-JP" altLang="en-US" b="1" dirty="0" smtClean="0"/>
              <a:t>板ばねで懸架</a:t>
            </a:r>
            <a:endParaRPr kumimoji="1"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8034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6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accent4"/>
                </a:solidFill>
              </a:rPr>
              <a:t>2-1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これまでの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OMC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共振器長制御実験</a:t>
            </a:r>
            <a:endParaRPr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08" y="847253"/>
            <a:ext cx="8229600" cy="1213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 smtClean="0">
                <a:solidFill>
                  <a:schemeClr val="accent6"/>
                </a:solidFill>
              </a:rPr>
              <a:t>14 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粂田さん，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15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 矢野さんによる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PDH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制御実験</a:t>
            </a:r>
            <a:endParaRPr lang="en-US" altLang="ja-JP" sz="24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1050" b="1" dirty="0" smtClean="0">
                <a:solidFill>
                  <a:schemeClr val="accent6"/>
                </a:solidFill>
              </a:rPr>
              <a:t>　</a:t>
            </a:r>
            <a:r>
              <a:rPr kumimoji="1" lang="ja-JP" altLang="en-US" sz="2000" dirty="0" smtClean="0"/>
              <a:t> </a:t>
            </a:r>
            <a:endParaRPr kumimoji="1" lang="en-US" altLang="ja-JP" sz="2000" dirty="0" smtClean="0"/>
          </a:p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grpSp>
        <p:nvGrpSpPr>
          <p:cNvPr id="85" name="グループ化 84"/>
          <p:cNvGrpSpPr/>
          <p:nvPr/>
        </p:nvGrpSpPr>
        <p:grpSpPr>
          <a:xfrm>
            <a:off x="250262" y="1196752"/>
            <a:ext cx="8570210" cy="1918377"/>
            <a:chOff x="503548" y="1919790"/>
            <a:chExt cx="8570210" cy="1918377"/>
          </a:xfrm>
        </p:grpSpPr>
        <p:cxnSp>
          <p:nvCxnSpPr>
            <p:cNvPr id="86" name="直線矢印コネクタ 85"/>
            <p:cNvCxnSpPr/>
            <p:nvPr/>
          </p:nvCxnSpPr>
          <p:spPr>
            <a:xfrm flipV="1">
              <a:off x="3199656" y="1919790"/>
              <a:ext cx="0" cy="172819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/>
            <p:nvPr/>
          </p:nvCxnSpPr>
          <p:spPr>
            <a:xfrm>
              <a:off x="2267744" y="3143926"/>
              <a:ext cx="2007840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矢印コネクタ 89"/>
            <p:cNvCxnSpPr/>
            <p:nvPr/>
          </p:nvCxnSpPr>
          <p:spPr>
            <a:xfrm flipV="1">
              <a:off x="6802152" y="2772711"/>
              <a:ext cx="0" cy="396045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90"/>
            <p:cNvCxnSpPr/>
            <p:nvPr/>
          </p:nvCxnSpPr>
          <p:spPr>
            <a:xfrm flipV="1">
              <a:off x="2267744" y="2387842"/>
              <a:ext cx="139824" cy="36004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/>
            <p:cNvCxnSpPr/>
            <p:nvPr/>
          </p:nvCxnSpPr>
          <p:spPr>
            <a:xfrm flipH="1" flipV="1">
              <a:off x="2267744" y="2747884"/>
              <a:ext cx="931912" cy="39604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テキスト ボックス 92"/>
            <p:cNvSpPr txBox="1"/>
            <p:nvPr/>
          </p:nvSpPr>
          <p:spPr>
            <a:xfrm>
              <a:off x="4135760" y="2120863"/>
              <a:ext cx="14443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B050"/>
                  </a:solidFill>
                </a:rPr>
                <a:t>GW</a:t>
              </a: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503548" y="2420888"/>
              <a:ext cx="972108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accent6"/>
                  </a:solidFill>
                </a:rPr>
                <a:t>MI</a:t>
              </a:r>
            </a:p>
            <a:p>
              <a:pPr algn="ctr"/>
              <a:r>
                <a:rPr lang="ja-JP" altLang="en-US" b="1" dirty="0">
                  <a:solidFill>
                    <a:schemeClr val="accent6"/>
                  </a:solidFill>
                </a:rPr>
                <a:t>透過光</a:t>
              </a:r>
              <a:endParaRPr lang="en-US" altLang="ja-JP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95" name="直線矢印コネクタ 94"/>
            <p:cNvCxnSpPr/>
            <p:nvPr/>
          </p:nvCxnSpPr>
          <p:spPr>
            <a:xfrm flipV="1">
              <a:off x="3199656" y="2783886"/>
              <a:ext cx="1008112" cy="36004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矢印コネクタ 95"/>
            <p:cNvCxnSpPr/>
            <p:nvPr/>
          </p:nvCxnSpPr>
          <p:spPr>
            <a:xfrm flipH="1" flipV="1">
              <a:off x="4063752" y="2423844"/>
              <a:ext cx="139844" cy="36004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/>
            <p:nvPr/>
          </p:nvCxnSpPr>
          <p:spPr>
            <a:xfrm flipV="1">
              <a:off x="6625297" y="1955516"/>
              <a:ext cx="0" cy="172819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矢印コネクタ 97"/>
            <p:cNvCxnSpPr/>
            <p:nvPr/>
          </p:nvCxnSpPr>
          <p:spPr>
            <a:xfrm>
              <a:off x="5693385" y="3179652"/>
              <a:ext cx="2007840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/>
            <p:nvPr/>
          </p:nvCxnSpPr>
          <p:spPr>
            <a:xfrm flipV="1">
              <a:off x="6442112" y="2789404"/>
              <a:ext cx="0" cy="38061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>
              <a:off x="6626845" y="3365469"/>
              <a:ext cx="535347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テキスト ボックス 100"/>
            <p:cNvSpPr txBox="1"/>
            <p:nvPr/>
          </p:nvSpPr>
          <p:spPr>
            <a:xfrm>
              <a:off x="5789848" y="2636097"/>
              <a:ext cx="14443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B050"/>
                  </a:solidFill>
                </a:rPr>
                <a:t>GW</a:t>
              </a: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6909326" y="2351839"/>
              <a:ext cx="21644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3"/>
                  </a:solidFill>
                </a:rPr>
                <a:t>DC</a:t>
              </a:r>
              <a:r>
                <a:rPr lang="ja-JP" altLang="en-US" b="1" dirty="0">
                  <a:solidFill>
                    <a:schemeClr val="accent3"/>
                  </a:solidFill>
                </a:rPr>
                <a:t> </a:t>
              </a:r>
              <a:endParaRPr lang="en-US" altLang="ja-JP" b="1" dirty="0" smtClean="0">
                <a:solidFill>
                  <a:schemeClr val="accent3"/>
                </a:solidFill>
              </a:endParaRPr>
            </a:p>
            <a:p>
              <a:r>
                <a:rPr lang="ja-JP" altLang="en-US" b="1" dirty="0" smtClean="0">
                  <a:solidFill>
                    <a:schemeClr val="accent3"/>
                  </a:solidFill>
                </a:rPr>
                <a:t>オフセット</a:t>
              </a:r>
              <a:endParaRPr kumimoji="1" lang="en-US" altLang="ja-JP" b="1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6894518" y="3468835"/>
              <a:ext cx="14443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chemeClr val="accent1">
                      <a:lumMod val="50000"/>
                    </a:schemeClr>
                  </a:solidFill>
                </a:rPr>
                <a:t>CD</a:t>
              </a:r>
              <a:endParaRPr kumimoji="1" lang="en-US" altLang="ja-JP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733419" y="2675004"/>
              <a:ext cx="774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 smtClean="0"/>
                <a:t>＝</a:t>
              </a:r>
              <a:endParaRPr kumimoji="1" lang="ja-JP" altLang="en-US" sz="3600" b="1" dirty="0"/>
            </a:p>
          </p:txBody>
        </p:sp>
      </p:grpSp>
      <p:sp>
        <p:nvSpPr>
          <p:cNvPr id="105" name="テキスト ボックス 104"/>
          <p:cNvSpPr txBox="1"/>
          <p:nvPr/>
        </p:nvSpPr>
        <p:spPr>
          <a:xfrm>
            <a:off x="1815184" y="2996952"/>
            <a:ext cx="50799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DC</a:t>
            </a:r>
            <a:r>
              <a:rPr kumimoji="1" lang="ja-JP" altLang="en-US" sz="1600" b="1" dirty="0" smtClean="0"/>
              <a:t> </a:t>
            </a:r>
            <a:r>
              <a:rPr kumimoji="1" lang="en-US" altLang="ja-JP" sz="1600" b="1" dirty="0" smtClean="0"/>
              <a:t>readout</a:t>
            </a:r>
            <a:r>
              <a:rPr kumimoji="1" lang="ja-JP" altLang="en-US" sz="1600" b="1" dirty="0" smtClean="0"/>
              <a:t>で</a:t>
            </a:r>
            <a:endParaRPr kumimoji="1" lang="en-US" altLang="ja-JP" sz="1600" b="1" dirty="0" smtClean="0"/>
          </a:p>
          <a:p>
            <a:r>
              <a:rPr kumimoji="1" lang="en-US" altLang="ja-JP" sz="1600" b="1" dirty="0" smtClean="0"/>
              <a:t>MI</a:t>
            </a:r>
            <a:r>
              <a:rPr kumimoji="1" lang="ja-JP" altLang="en-US" sz="1600" b="1" dirty="0" smtClean="0"/>
              <a:t>のキャリア光の一部を</a:t>
            </a:r>
            <a:endParaRPr kumimoji="1" lang="en-US" altLang="ja-JP" sz="1600" b="1" dirty="0" smtClean="0"/>
          </a:p>
          <a:p>
            <a:r>
              <a:rPr lang="ja-JP" altLang="en-US" sz="1600" b="1" dirty="0" smtClean="0"/>
              <a:t>漏れださせる</a:t>
            </a:r>
            <a:endParaRPr kumimoji="1" lang="en-US" altLang="ja-JP" sz="1600" b="1" dirty="0" smtClean="0"/>
          </a:p>
        </p:txBody>
      </p:sp>
      <p:grpSp>
        <p:nvGrpSpPr>
          <p:cNvPr id="106" name="グループ化 105"/>
          <p:cNvGrpSpPr/>
          <p:nvPr/>
        </p:nvGrpSpPr>
        <p:grpSpPr>
          <a:xfrm>
            <a:off x="211324" y="3790781"/>
            <a:ext cx="8825172" cy="2014483"/>
            <a:chOff x="211324" y="4176704"/>
            <a:chExt cx="8825172" cy="2014483"/>
          </a:xfrm>
        </p:grpSpPr>
        <p:cxnSp>
          <p:nvCxnSpPr>
            <p:cNvPr id="107" name="直線矢印コネクタ 106"/>
            <p:cNvCxnSpPr/>
            <p:nvPr/>
          </p:nvCxnSpPr>
          <p:spPr>
            <a:xfrm flipV="1">
              <a:off x="2915816" y="4941168"/>
              <a:ext cx="0" cy="708034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矢印コネクタ 107"/>
            <p:cNvCxnSpPr/>
            <p:nvPr/>
          </p:nvCxnSpPr>
          <p:spPr>
            <a:xfrm flipV="1">
              <a:off x="2738961" y="4435961"/>
              <a:ext cx="0" cy="172819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/>
            <p:nvPr/>
          </p:nvCxnSpPr>
          <p:spPr>
            <a:xfrm>
              <a:off x="1807049" y="5660097"/>
              <a:ext cx="2007840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矢印コネクタ 109"/>
            <p:cNvCxnSpPr/>
            <p:nvPr/>
          </p:nvCxnSpPr>
          <p:spPr>
            <a:xfrm>
              <a:off x="2734220" y="6085198"/>
              <a:ext cx="535347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テキスト ボックス 110"/>
            <p:cNvSpPr txBox="1"/>
            <p:nvPr/>
          </p:nvSpPr>
          <p:spPr>
            <a:xfrm>
              <a:off x="2839616" y="4176704"/>
              <a:ext cx="21644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3"/>
                  </a:solidFill>
                </a:rPr>
                <a:t>DC</a:t>
              </a:r>
              <a:r>
                <a:rPr lang="ja-JP" altLang="en-US" b="1" dirty="0">
                  <a:solidFill>
                    <a:schemeClr val="accent3"/>
                  </a:solidFill>
                </a:rPr>
                <a:t> </a:t>
              </a:r>
              <a:endParaRPr lang="en-US" altLang="ja-JP" b="1" dirty="0" smtClean="0">
                <a:solidFill>
                  <a:schemeClr val="accent3"/>
                </a:solidFill>
              </a:endParaRPr>
            </a:p>
            <a:p>
              <a:r>
                <a:rPr lang="ja-JP" altLang="en-US" b="1" dirty="0" smtClean="0">
                  <a:solidFill>
                    <a:schemeClr val="accent3"/>
                  </a:solidFill>
                </a:rPr>
                <a:t>オフセット</a:t>
              </a:r>
              <a:endParaRPr kumimoji="1" lang="en-US" altLang="ja-JP" b="1" dirty="0" smtClean="0">
                <a:solidFill>
                  <a:schemeClr val="accent3"/>
                </a:solidFill>
              </a:endParaRPr>
            </a:p>
          </p:txBody>
        </p:sp>
        <p:cxnSp>
          <p:nvCxnSpPr>
            <p:cNvPr id="112" name="直線矢印コネクタ 111"/>
            <p:cNvCxnSpPr/>
            <p:nvPr/>
          </p:nvCxnSpPr>
          <p:spPr>
            <a:xfrm flipH="1" flipV="1">
              <a:off x="2154513" y="4995852"/>
              <a:ext cx="728464" cy="1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テキスト ボックス 112"/>
            <p:cNvSpPr txBox="1"/>
            <p:nvPr/>
          </p:nvSpPr>
          <p:spPr>
            <a:xfrm>
              <a:off x="1366617" y="4779828"/>
              <a:ext cx="144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4"/>
                  </a:solidFill>
                </a:rPr>
                <a:t>ΔL</a:t>
              </a:r>
              <a:r>
                <a:rPr kumimoji="1" lang="en-US" altLang="ja-JP" sz="1100" b="1" dirty="0" smtClean="0">
                  <a:solidFill>
                    <a:schemeClr val="accent4"/>
                  </a:solidFill>
                </a:rPr>
                <a:t>OMC</a:t>
              </a:r>
              <a:endParaRPr kumimoji="1" lang="en-US" altLang="ja-JP" b="1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3269568" y="5794822"/>
              <a:ext cx="144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4"/>
                  </a:solidFill>
                </a:rPr>
                <a:t>ΔL</a:t>
              </a:r>
              <a:r>
                <a:rPr kumimoji="1" lang="en-US" altLang="ja-JP" sz="1100" b="1" dirty="0" smtClean="0">
                  <a:solidFill>
                    <a:schemeClr val="accent4"/>
                  </a:solidFill>
                </a:rPr>
                <a:t>OMC</a:t>
              </a:r>
              <a:endParaRPr kumimoji="1" lang="en-US" altLang="ja-JP" b="1" dirty="0" smtClean="0">
                <a:solidFill>
                  <a:schemeClr val="accent4"/>
                </a:solidFill>
              </a:endParaRPr>
            </a:p>
          </p:txBody>
        </p:sp>
        <p:cxnSp>
          <p:nvCxnSpPr>
            <p:cNvPr id="115" name="直線矢印コネクタ 114"/>
            <p:cNvCxnSpPr/>
            <p:nvPr/>
          </p:nvCxnSpPr>
          <p:spPr>
            <a:xfrm flipV="1">
              <a:off x="3280048" y="5660097"/>
              <a:ext cx="0" cy="419607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/>
            <p:cNvCxnSpPr/>
            <p:nvPr/>
          </p:nvCxnSpPr>
          <p:spPr>
            <a:xfrm flipV="1">
              <a:off x="3296930" y="4779828"/>
              <a:ext cx="0" cy="869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テキスト ボックス 116"/>
            <p:cNvSpPr txBox="1"/>
            <p:nvPr/>
          </p:nvSpPr>
          <p:spPr>
            <a:xfrm>
              <a:off x="3370318" y="4901207"/>
              <a:ext cx="21644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70C0"/>
                  </a:solidFill>
                </a:rPr>
                <a:t>RF SB</a:t>
              </a: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4441195" y="5061431"/>
              <a:ext cx="774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 smtClean="0"/>
                <a:t>＝</a:t>
              </a:r>
              <a:endParaRPr kumimoji="1" lang="ja-JP" altLang="en-US" sz="3600" b="1" dirty="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11324" y="4807315"/>
              <a:ext cx="972108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accent6"/>
                  </a:solidFill>
                </a:rPr>
                <a:t>OMC</a:t>
              </a:r>
            </a:p>
            <a:p>
              <a:pPr algn="ctr"/>
              <a:r>
                <a:rPr lang="ja-JP" altLang="en-US" b="1" dirty="0" smtClean="0">
                  <a:solidFill>
                    <a:schemeClr val="accent6"/>
                  </a:solidFill>
                </a:rPr>
                <a:t>反射光</a:t>
              </a:r>
              <a:endParaRPr lang="en-US" altLang="ja-JP" b="1" dirty="0" smtClean="0">
                <a:solidFill>
                  <a:schemeClr val="accent6"/>
                </a:solidFill>
              </a:endParaRPr>
            </a:p>
          </p:txBody>
        </p:sp>
        <p:cxnSp>
          <p:nvCxnSpPr>
            <p:cNvPr id="120" name="直線矢印コネクタ 119"/>
            <p:cNvCxnSpPr/>
            <p:nvPr/>
          </p:nvCxnSpPr>
          <p:spPr>
            <a:xfrm flipV="1">
              <a:off x="6593637" y="4462994"/>
              <a:ext cx="0" cy="172819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矢印コネクタ 120"/>
            <p:cNvCxnSpPr/>
            <p:nvPr/>
          </p:nvCxnSpPr>
          <p:spPr>
            <a:xfrm>
              <a:off x="5661725" y="5687130"/>
              <a:ext cx="2007840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矢印コネクタ 121"/>
            <p:cNvCxnSpPr/>
            <p:nvPr/>
          </p:nvCxnSpPr>
          <p:spPr>
            <a:xfrm flipH="1" flipV="1">
              <a:off x="6079976" y="5085873"/>
              <a:ext cx="508920" cy="579546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テキスト ボックス 122"/>
            <p:cNvSpPr txBox="1"/>
            <p:nvPr/>
          </p:nvSpPr>
          <p:spPr>
            <a:xfrm>
              <a:off x="5326140" y="4761148"/>
              <a:ext cx="144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4"/>
                  </a:solidFill>
                </a:rPr>
                <a:t>ΔL</a:t>
              </a:r>
              <a:r>
                <a:rPr kumimoji="1" lang="en-US" altLang="ja-JP" sz="1100" b="1" dirty="0" smtClean="0">
                  <a:solidFill>
                    <a:schemeClr val="accent4"/>
                  </a:solidFill>
                </a:rPr>
                <a:t>OMC</a:t>
              </a:r>
              <a:endParaRPr kumimoji="1" lang="en-US" altLang="ja-JP" b="1" dirty="0" smtClean="0">
                <a:solidFill>
                  <a:schemeClr val="accent4"/>
                </a:solidFill>
              </a:endParaRPr>
            </a:p>
          </p:txBody>
        </p:sp>
        <p:cxnSp>
          <p:nvCxnSpPr>
            <p:cNvPr id="124" name="直線矢印コネクタ 123"/>
            <p:cNvCxnSpPr/>
            <p:nvPr/>
          </p:nvCxnSpPr>
          <p:spPr>
            <a:xfrm flipV="1">
              <a:off x="6770492" y="4828998"/>
              <a:ext cx="0" cy="869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テキスト ボックス 124"/>
            <p:cNvSpPr txBox="1"/>
            <p:nvPr/>
          </p:nvSpPr>
          <p:spPr>
            <a:xfrm>
              <a:off x="6872064" y="4958379"/>
              <a:ext cx="21644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70C0"/>
                  </a:solidFill>
                </a:rPr>
                <a:t>RF SB</a:t>
              </a:r>
            </a:p>
          </p:txBody>
        </p:sp>
      </p:grpSp>
      <p:sp>
        <p:nvSpPr>
          <p:cNvPr id="126" name="テキスト ボックス 125"/>
          <p:cNvSpPr txBox="1"/>
          <p:nvPr/>
        </p:nvSpPr>
        <p:spPr>
          <a:xfrm>
            <a:off x="3707904" y="5868561"/>
            <a:ext cx="507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CD</a:t>
            </a:r>
            <a:r>
              <a:rPr kumimoji="1" lang="ja-JP" altLang="en-US" sz="1600" b="1" dirty="0" smtClean="0"/>
              <a:t>により</a:t>
            </a:r>
            <a:r>
              <a:rPr kumimoji="1" lang="en-US" altLang="ja-JP" sz="1600" b="1" dirty="0" smtClean="0"/>
              <a:t>ΔLOMC</a:t>
            </a:r>
            <a:r>
              <a:rPr kumimoji="1" lang="ja-JP" altLang="en-US" sz="1600" b="1" dirty="0" smtClean="0"/>
              <a:t>が傾き</a:t>
            </a:r>
            <a:endParaRPr kumimoji="1" lang="en-US" altLang="ja-JP" sz="1600" b="1" dirty="0" smtClean="0"/>
          </a:p>
          <a:p>
            <a:r>
              <a:rPr lang="en-US" altLang="ja-JP" sz="1600" b="1" dirty="0" smtClean="0"/>
              <a:t>PDH</a:t>
            </a:r>
            <a:r>
              <a:rPr lang="ja-JP" altLang="en-US" sz="1600" b="1" dirty="0" smtClean="0"/>
              <a:t>法により信号抽出可能</a:t>
            </a:r>
            <a:endParaRPr kumimoji="1" lang="en-US" altLang="ja-JP" sz="1600" b="1" dirty="0" smtClean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951322" y="5783331"/>
            <a:ext cx="14443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accent1">
                    <a:lumMod val="50000"/>
                  </a:schemeClr>
                </a:solidFill>
              </a:rPr>
              <a:t>CD</a:t>
            </a:r>
            <a:endParaRPr kumimoji="1" lang="en-US" altLang="ja-JP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215880" y="2997990"/>
            <a:ext cx="5079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重力波信号と</a:t>
            </a:r>
            <a:r>
              <a:rPr lang="en-US" altLang="ja-JP" sz="1600" b="1" dirty="0" smtClean="0"/>
              <a:t>DC</a:t>
            </a:r>
            <a:r>
              <a:rPr lang="ja-JP" altLang="en-US" sz="1600" b="1" dirty="0" smtClean="0"/>
              <a:t>オフセットで</a:t>
            </a:r>
            <a:endParaRPr lang="en-US" altLang="ja-JP" sz="1600" b="1" dirty="0" smtClean="0"/>
          </a:p>
          <a:p>
            <a:r>
              <a:rPr lang="ja-JP" altLang="en-US" sz="1600" b="1" dirty="0" smtClean="0"/>
              <a:t>ビートを取り信号を抽出する</a:t>
            </a:r>
            <a:endParaRPr lang="en-US" altLang="ja-JP" sz="1600" b="1" dirty="0" smtClean="0"/>
          </a:p>
          <a:p>
            <a:r>
              <a:rPr lang="en-US" altLang="ja-JP" sz="1600" b="1" dirty="0" smtClean="0"/>
              <a:t>MI</a:t>
            </a:r>
            <a:r>
              <a:rPr lang="ja-JP" altLang="en-US" sz="1600" b="1" dirty="0" smtClean="0"/>
              <a:t>のエンドミラーの反射率差による</a:t>
            </a:r>
            <a:endParaRPr lang="en-US" altLang="ja-JP" sz="1600" b="1" dirty="0" smtClean="0"/>
          </a:p>
          <a:p>
            <a:r>
              <a:rPr lang="en-US" altLang="ja-JP" sz="1600" b="1" dirty="0" smtClean="0"/>
              <a:t>CD(contrast defect)</a:t>
            </a:r>
            <a:r>
              <a:rPr lang="ja-JP" altLang="en-US" sz="1600" b="1" dirty="0" smtClean="0"/>
              <a:t>がのこる．</a:t>
            </a:r>
            <a:endParaRPr kumimoji="1" lang="en-US" altLang="ja-JP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6690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7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accent4"/>
                </a:solidFill>
              </a:rPr>
              <a:t>2-1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これまでの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OMC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共振器長制御実験</a:t>
            </a:r>
            <a:endParaRPr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08" y="847253"/>
            <a:ext cx="8229600" cy="1213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 smtClean="0">
                <a:solidFill>
                  <a:schemeClr val="accent6"/>
                </a:solidFill>
              </a:rPr>
              <a:t>OMC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ロックの流れ</a:t>
            </a:r>
            <a:endParaRPr kumimoji="1" lang="en-US" altLang="ja-JP" sz="2000" dirty="0" smtClean="0"/>
          </a:p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pic>
        <p:nvPicPr>
          <p:cNvPr id="9218" name="Picture 2" descr="C:\Users\Junko kasuya\Documents\lab\JPS2016a\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26" y="2058732"/>
            <a:ext cx="7138119" cy="42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線吹き出し 1 (枠付き) 1"/>
          <p:cNvSpPr/>
          <p:nvPr/>
        </p:nvSpPr>
        <p:spPr>
          <a:xfrm>
            <a:off x="971600" y="1310493"/>
            <a:ext cx="1296144" cy="678348"/>
          </a:xfrm>
          <a:prstGeom prst="borderCallout1">
            <a:avLst>
              <a:gd name="adj1" fmla="val 100123"/>
              <a:gd name="adj2" fmla="val 74874"/>
              <a:gd name="adj3" fmla="val 148993"/>
              <a:gd name="adj4" fmla="val 169686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OMC</a:t>
            </a:r>
            <a:r>
              <a:rPr lang="ja-JP" altLang="en-US" sz="1400" dirty="0" smtClean="0">
                <a:solidFill>
                  <a:srgbClr val="000000"/>
                </a:solidFill>
              </a:rPr>
              <a:t>内</a:t>
            </a:r>
            <a:r>
              <a:rPr lang="en-US" altLang="ja-JP" sz="1400" dirty="0" smtClean="0">
                <a:solidFill>
                  <a:srgbClr val="000000"/>
                </a:solidFill>
              </a:rPr>
              <a:t>PZT</a:t>
            </a:r>
          </a:p>
          <a:p>
            <a:pPr algn="ctr"/>
            <a:r>
              <a:rPr kumimoji="1" lang="ja-JP" altLang="en-US" sz="1400" dirty="0" smtClean="0">
                <a:solidFill>
                  <a:srgbClr val="000000"/>
                </a:solidFill>
              </a:rPr>
              <a:t>発振器で振る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1" name="線吹き出し 1 (枠付き) 50"/>
          <p:cNvSpPr/>
          <p:nvPr/>
        </p:nvSpPr>
        <p:spPr>
          <a:xfrm>
            <a:off x="2963781" y="1123719"/>
            <a:ext cx="1584176" cy="678348"/>
          </a:xfrm>
          <a:prstGeom prst="borderCallout1">
            <a:avLst>
              <a:gd name="adj1" fmla="val 100123"/>
              <a:gd name="adj2" fmla="val 74874"/>
              <a:gd name="adj3" fmla="val 169468"/>
              <a:gd name="adj4" fmla="val 80290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rgbClr val="000000"/>
                </a:solidFill>
              </a:rPr>
              <a:t>エラー信号を</a:t>
            </a:r>
            <a:endParaRPr kumimoji="1" lang="en-US" altLang="ja-JP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1400" dirty="0">
                <a:solidFill>
                  <a:srgbClr val="000000"/>
                </a:solidFill>
              </a:rPr>
              <a:t>PZT</a:t>
            </a:r>
            <a:r>
              <a:rPr lang="ja-JP" altLang="en-US" sz="1400" dirty="0" smtClean="0">
                <a:solidFill>
                  <a:srgbClr val="000000"/>
                </a:solidFill>
              </a:rPr>
              <a:t>にフィードバック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2" name="線吹き出し 1 (枠付き) 51"/>
          <p:cNvSpPr/>
          <p:nvPr/>
        </p:nvSpPr>
        <p:spPr>
          <a:xfrm>
            <a:off x="4711038" y="1123719"/>
            <a:ext cx="1584176" cy="678348"/>
          </a:xfrm>
          <a:prstGeom prst="borderCallout1">
            <a:avLst>
              <a:gd name="adj1" fmla="val 100123"/>
              <a:gd name="adj2" fmla="val 41995"/>
              <a:gd name="adj3" fmla="val 167762"/>
              <a:gd name="adj4" fmla="val 38643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PZT</a:t>
            </a:r>
            <a:r>
              <a:rPr kumimoji="1" lang="ja-JP" altLang="en-US" sz="1400" dirty="0" smtClean="0">
                <a:solidFill>
                  <a:srgbClr val="000000"/>
                </a:solidFill>
              </a:rPr>
              <a:t>オフセットを</a:t>
            </a:r>
            <a:endParaRPr kumimoji="1" lang="en-US" altLang="ja-JP" sz="1400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rgbClr val="000000"/>
                </a:solidFill>
              </a:rPr>
              <a:t>調節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3" name="線吹き出し 1 (枠付き) 52"/>
          <p:cNvSpPr/>
          <p:nvPr/>
        </p:nvSpPr>
        <p:spPr>
          <a:xfrm>
            <a:off x="6660232" y="1138197"/>
            <a:ext cx="1584176" cy="678348"/>
          </a:xfrm>
          <a:prstGeom prst="borderCallout1">
            <a:avLst>
              <a:gd name="adj1" fmla="val 100123"/>
              <a:gd name="adj2" fmla="val 41995"/>
              <a:gd name="adj3" fmla="val 169468"/>
              <a:gd name="adj4" fmla="val -7388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OMC</a:t>
            </a:r>
            <a:r>
              <a:rPr kumimoji="1" lang="ja-JP" altLang="en-US" sz="1400" dirty="0" smtClean="0">
                <a:solidFill>
                  <a:srgbClr val="000000"/>
                </a:solidFill>
              </a:rPr>
              <a:t> ロック</a:t>
            </a:r>
            <a:endParaRPr kumimoji="1" lang="en-US" altLang="ja-JP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8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accent4"/>
                </a:solidFill>
              </a:rPr>
              <a:t>2-2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</a:t>
            </a:r>
            <a:r>
              <a:rPr lang="en-US" altLang="ja-JP" sz="4000" b="1" dirty="0">
                <a:solidFill>
                  <a:schemeClr val="bg1"/>
                </a:solidFill>
              </a:rPr>
              <a:t>OMC</a:t>
            </a:r>
            <a:r>
              <a:rPr lang="ja-JP" altLang="en-US" sz="4000" b="1" dirty="0">
                <a:solidFill>
                  <a:schemeClr val="bg1"/>
                </a:solidFill>
              </a:rPr>
              <a:t>共振器長制御の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問題点①</a:t>
            </a:r>
            <a:endParaRPr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08" y="847253"/>
            <a:ext cx="8229600" cy="394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6"/>
                </a:solidFill>
              </a:rPr>
              <a:t>問題① 反射率差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(CD)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があることを仮定した制御</a:t>
            </a:r>
            <a:endParaRPr lang="en-US" altLang="ja-JP" sz="24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altLang="ja-JP" sz="105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kumimoji="1" lang="en-US" altLang="ja-JP" sz="2000" b="1" dirty="0" smtClean="0"/>
              <a:t>CD</a:t>
            </a:r>
            <a:r>
              <a:rPr kumimoji="1" lang="ja-JP" altLang="en-US" sz="2000" b="1" dirty="0" smtClean="0"/>
              <a:t>がある場合・・・</a:t>
            </a:r>
            <a:endParaRPr kumimoji="1" lang="en-US" altLang="ja-JP" sz="2000" b="1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 smtClean="0"/>
              <a:t>CD</a:t>
            </a:r>
            <a:r>
              <a:rPr lang="ja-JP" altLang="en-US" sz="2000" b="1" dirty="0" smtClean="0"/>
              <a:t>がない場合</a:t>
            </a:r>
            <a:r>
              <a:rPr lang="ja-JP" altLang="en-US" sz="2000" b="1" dirty="0"/>
              <a:t>・・・</a:t>
            </a:r>
            <a:endParaRPr lang="en-US" altLang="ja-JP" sz="2000" b="1" dirty="0" smtClean="0"/>
          </a:p>
        </p:txBody>
      </p:sp>
      <p:cxnSp>
        <p:nvCxnSpPr>
          <p:cNvPr id="69" name="直線矢印コネクタ 68"/>
          <p:cNvCxnSpPr/>
          <p:nvPr/>
        </p:nvCxnSpPr>
        <p:spPr>
          <a:xfrm flipV="1">
            <a:off x="3208040" y="2167609"/>
            <a:ext cx="0" cy="70803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3031185" y="1662402"/>
            <a:ext cx="0" cy="172819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2099273" y="2886538"/>
            <a:ext cx="200784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3026444" y="3311639"/>
            <a:ext cx="535347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3300406" y="3337431"/>
            <a:ext cx="14443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accent1">
                    <a:lumMod val="50000"/>
                  </a:schemeClr>
                </a:solidFill>
              </a:rPr>
              <a:t>CD</a:t>
            </a:r>
            <a:endParaRPr kumimoji="1" lang="en-US" altLang="ja-JP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061928" y="1303513"/>
            <a:ext cx="2164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3"/>
                </a:solidFill>
              </a:rPr>
              <a:t>DC</a:t>
            </a:r>
            <a:r>
              <a:rPr lang="ja-JP" altLang="en-US" b="1" dirty="0">
                <a:solidFill>
                  <a:schemeClr val="accent3"/>
                </a:solidFill>
              </a:rPr>
              <a:t> </a:t>
            </a:r>
            <a:endParaRPr lang="en-US" altLang="ja-JP" b="1" dirty="0" smtClean="0">
              <a:solidFill>
                <a:schemeClr val="accent3"/>
              </a:solidFill>
            </a:endParaRPr>
          </a:p>
          <a:p>
            <a:r>
              <a:rPr lang="ja-JP" altLang="en-US" b="1" dirty="0" smtClean="0">
                <a:solidFill>
                  <a:schemeClr val="accent3"/>
                </a:solidFill>
              </a:rPr>
              <a:t>オフセット</a:t>
            </a:r>
            <a:endParaRPr kumimoji="1" lang="en-US" altLang="ja-JP" b="1" dirty="0" smtClean="0">
              <a:solidFill>
                <a:schemeClr val="accent3"/>
              </a:solidFill>
            </a:endParaRPr>
          </a:p>
        </p:txBody>
      </p:sp>
      <p:cxnSp>
        <p:nvCxnSpPr>
          <p:cNvPr id="78" name="直線矢印コネクタ 77"/>
          <p:cNvCxnSpPr/>
          <p:nvPr/>
        </p:nvCxnSpPr>
        <p:spPr>
          <a:xfrm flipH="1" flipV="1">
            <a:off x="2446737" y="2222293"/>
            <a:ext cx="728464" cy="1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2057230" y="2322225"/>
            <a:ext cx="144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4"/>
                </a:solidFill>
              </a:rPr>
              <a:t>ΔL</a:t>
            </a:r>
            <a:r>
              <a:rPr kumimoji="1" lang="en-US" altLang="ja-JP" sz="1100" b="1" dirty="0" smtClean="0">
                <a:solidFill>
                  <a:schemeClr val="accent4"/>
                </a:solidFill>
              </a:rPr>
              <a:t>OMC</a:t>
            </a:r>
            <a:endParaRPr kumimoji="1" lang="en-US" altLang="ja-JP" b="1" dirty="0" smtClean="0">
              <a:solidFill>
                <a:schemeClr val="accent4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561792" y="3021263"/>
            <a:ext cx="144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4"/>
                </a:solidFill>
              </a:rPr>
              <a:t>ΔL</a:t>
            </a:r>
            <a:r>
              <a:rPr kumimoji="1" lang="en-US" altLang="ja-JP" sz="1100" b="1" dirty="0" smtClean="0">
                <a:solidFill>
                  <a:schemeClr val="accent4"/>
                </a:solidFill>
              </a:rPr>
              <a:t>OMC</a:t>
            </a:r>
            <a:endParaRPr kumimoji="1" lang="en-US" altLang="ja-JP" b="1" dirty="0" smtClean="0">
              <a:solidFill>
                <a:schemeClr val="accent4"/>
              </a:solidFill>
            </a:endParaRPr>
          </a:p>
        </p:txBody>
      </p:sp>
      <p:cxnSp>
        <p:nvCxnSpPr>
          <p:cNvPr id="82" name="直線矢印コネクタ 81"/>
          <p:cNvCxnSpPr/>
          <p:nvPr/>
        </p:nvCxnSpPr>
        <p:spPr>
          <a:xfrm flipV="1">
            <a:off x="3572272" y="2886538"/>
            <a:ext cx="0" cy="419607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V="1">
            <a:off x="3589154" y="2006269"/>
            <a:ext cx="0" cy="8693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3662542" y="2127648"/>
            <a:ext cx="21644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RF SB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733419" y="2287872"/>
            <a:ext cx="77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＝</a:t>
            </a:r>
            <a:endParaRPr kumimoji="1" lang="ja-JP" altLang="en-US" sz="36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3548" y="2033756"/>
            <a:ext cx="972108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accent6"/>
                </a:solidFill>
              </a:rPr>
              <a:t>OMC</a:t>
            </a:r>
          </a:p>
          <a:p>
            <a:pPr algn="ctr"/>
            <a:r>
              <a:rPr lang="ja-JP" altLang="en-US" b="1" dirty="0" smtClean="0">
                <a:solidFill>
                  <a:schemeClr val="accent6"/>
                </a:solidFill>
              </a:rPr>
              <a:t>反射光</a:t>
            </a:r>
            <a:endParaRPr lang="en-US" altLang="ja-JP" b="1" dirty="0" smtClean="0">
              <a:solidFill>
                <a:schemeClr val="accent6"/>
              </a:solidFill>
            </a:endParaRPr>
          </a:p>
        </p:txBody>
      </p:sp>
      <p:cxnSp>
        <p:nvCxnSpPr>
          <p:cNvPr id="98" name="直線矢印コネクタ 97"/>
          <p:cNvCxnSpPr/>
          <p:nvPr/>
        </p:nvCxnSpPr>
        <p:spPr>
          <a:xfrm flipV="1">
            <a:off x="6885861" y="1689435"/>
            <a:ext cx="0" cy="172819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>
            <a:off x="5953949" y="2913571"/>
            <a:ext cx="200784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H="1" flipV="1">
            <a:off x="6372200" y="2312314"/>
            <a:ext cx="508920" cy="579546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5618364" y="1987589"/>
            <a:ext cx="144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4"/>
                </a:solidFill>
              </a:rPr>
              <a:t>ΔL</a:t>
            </a:r>
            <a:r>
              <a:rPr kumimoji="1" lang="en-US" altLang="ja-JP" sz="1100" b="1" dirty="0" smtClean="0">
                <a:solidFill>
                  <a:schemeClr val="accent4"/>
                </a:solidFill>
              </a:rPr>
              <a:t>OMC</a:t>
            </a:r>
            <a:endParaRPr kumimoji="1" lang="en-US" altLang="ja-JP" b="1" dirty="0" smtClean="0">
              <a:solidFill>
                <a:schemeClr val="accent4"/>
              </a:solidFill>
            </a:endParaRPr>
          </a:p>
        </p:txBody>
      </p:sp>
      <p:cxnSp>
        <p:nvCxnSpPr>
          <p:cNvPr id="107" name="直線矢印コネクタ 106"/>
          <p:cNvCxnSpPr/>
          <p:nvPr/>
        </p:nvCxnSpPr>
        <p:spPr>
          <a:xfrm flipV="1">
            <a:off x="7062716" y="2055439"/>
            <a:ext cx="0" cy="8693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/>
          <p:nvPr/>
        </p:nvSpPr>
        <p:spPr>
          <a:xfrm>
            <a:off x="7164288" y="2184820"/>
            <a:ext cx="21644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RF SB</a:t>
            </a:r>
          </a:p>
        </p:txBody>
      </p:sp>
      <p:cxnSp>
        <p:nvCxnSpPr>
          <p:cNvPr id="110" name="直線矢印コネクタ 109"/>
          <p:cNvCxnSpPr/>
          <p:nvPr/>
        </p:nvCxnSpPr>
        <p:spPr>
          <a:xfrm flipV="1">
            <a:off x="3208040" y="4355463"/>
            <a:ext cx="0" cy="70803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 flipV="1">
            <a:off x="3031185" y="3850256"/>
            <a:ext cx="0" cy="172819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>
            <a:off x="2099273" y="5074392"/>
            <a:ext cx="200784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/>
          <p:nvPr/>
        </p:nvCxnSpPr>
        <p:spPr>
          <a:xfrm flipH="1" flipV="1">
            <a:off x="2446737" y="4410147"/>
            <a:ext cx="728464" cy="1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>
            <a:off x="1658841" y="4194123"/>
            <a:ext cx="144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4"/>
                </a:solidFill>
              </a:rPr>
              <a:t>ΔL</a:t>
            </a:r>
            <a:r>
              <a:rPr kumimoji="1" lang="en-US" altLang="ja-JP" sz="1100" b="1" dirty="0" smtClean="0">
                <a:solidFill>
                  <a:schemeClr val="accent4"/>
                </a:solidFill>
              </a:rPr>
              <a:t>OMC</a:t>
            </a:r>
            <a:endParaRPr kumimoji="1" lang="en-US" altLang="ja-JP" b="1" dirty="0" smtClean="0">
              <a:solidFill>
                <a:schemeClr val="accent4"/>
              </a:solidFill>
            </a:endParaRPr>
          </a:p>
        </p:txBody>
      </p:sp>
      <p:cxnSp>
        <p:nvCxnSpPr>
          <p:cNvPr id="120" name="直線矢印コネクタ 119"/>
          <p:cNvCxnSpPr/>
          <p:nvPr/>
        </p:nvCxnSpPr>
        <p:spPr>
          <a:xfrm flipV="1">
            <a:off x="3589154" y="4194123"/>
            <a:ext cx="0" cy="8693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>
            <a:off x="3662542" y="4315502"/>
            <a:ext cx="21644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RF SB</a:t>
            </a: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4733419" y="4475726"/>
            <a:ext cx="77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＝</a:t>
            </a:r>
            <a:endParaRPr kumimoji="1" lang="ja-JP" altLang="en-US" sz="3600" b="1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03548" y="4221610"/>
            <a:ext cx="972108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accent6"/>
                </a:solidFill>
              </a:rPr>
              <a:t>OMC</a:t>
            </a:r>
          </a:p>
          <a:p>
            <a:pPr algn="ctr"/>
            <a:r>
              <a:rPr lang="ja-JP" altLang="en-US" b="1" dirty="0" smtClean="0">
                <a:solidFill>
                  <a:schemeClr val="accent6"/>
                </a:solidFill>
              </a:rPr>
              <a:t>反射光</a:t>
            </a:r>
            <a:endParaRPr lang="en-US" altLang="ja-JP" b="1" dirty="0" smtClean="0">
              <a:solidFill>
                <a:schemeClr val="accent6"/>
              </a:solidFill>
            </a:endParaRPr>
          </a:p>
        </p:txBody>
      </p:sp>
      <p:cxnSp>
        <p:nvCxnSpPr>
          <p:cNvPr id="124" name="直線矢印コネクタ 123"/>
          <p:cNvCxnSpPr/>
          <p:nvPr/>
        </p:nvCxnSpPr>
        <p:spPr>
          <a:xfrm flipV="1">
            <a:off x="6885861" y="3877289"/>
            <a:ext cx="0" cy="172819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5953949" y="5101425"/>
            <a:ext cx="200784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H="1" flipV="1">
            <a:off x="6228184" y="4979716"/>
            <a:ext cx="652936" cy="5322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/>
          <p:cNvSpPr txBox="1"/>
          <p:nvPr/>
        </p:nvSpPr>
        <p:spPr>
          <a:xfrm>
            <a:off x="5618364" y="4556719"/>
            <a:ext cx="144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4"/>
                </a:solidFill>
              </a:rPr>
              <a:t>ΔL</a:t>
            </a:r>
            <a:r>
              <a:rPr kumimoji="1" lang="en-US" altLang="ja-JP" sz="1100" b="1" dirty="0" smtClean="0">
                <a:solidFill>
                  <a:schemeClr val="accent4"/>
                </a:solidFill>
              </a:rPr>
              <a:t>OMC</a:t>
            </a:r>
            <a:endParaRPr kumimoji="1" lang="en-US" altLang="ja-JP" b="1" dirty="0" smtClean="0">
              <a:solidFill>
                <a:schemeClr val="accent4"/>
              </a:solidFill>
            </a:endParaRPr>
          </a:p>
        </p:txBody>
      </p:sp>
      <p:cxnSp>
        <p:nvCxnSpPr>
          <p:cNvPr id="128" name="直線矢印コネクタ 127"/>
          <p:cNvCxnSpPr/>
          <p:nvPr/>
        </p:nvCxnSpPr>
        <p:spPr>
          <a:xfrm flipV="1">
            <a:off x="7062716" y="4243293"/>
            <a:ext cx="0" cy="8693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>
          <a:xfrm>
            <a:off x="7164288" y="4475726"/>
            <a:ext cx="21644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RF SB</a:t>
            </a:r>
          </a:p>
        </p:txBody>
      </p:sp>
      <p:sp>
        <p:nvSpPr>
          <p:cNvPr id="130" name="コンテンツ プレースホルダー 2"/>
          <p:cNvSpPr txBox="1">
            <a:spLocks/>
          </p:cNvSpPr>
          <p:nvPr/>
        </p:nvSpPr>
        <p:spPr>
          <a:xfrm>
            <a:off x="14024" y="5733256"/>
            <a:ext cx="9166488" cy="101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 smtClean="0">
                <a:solidFill>
                  <a:schemeClr val="accent6"/>
                </a:solidFill>
              </a:rPr>
              <a:t>CD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が無い場合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RF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SB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とビートを取り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OMC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のエラー信号をとることができない→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CD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が無くても制御できる制御方法が必要</a:t>
            </a:r>
            <a:endParaRPr lang="en-US" altLang="ja-JP" sz="2400" b="1" dirty="0" smtClean="0">
              <a:solidFill>
                <a:schemeClr val="accent6"/>
              </a:solidFill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7256996" y="1475492"/>
            <a:ext cx="1635484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accent4"/>
                </a:solidFill>
              </a:rPr>
              <a:t>信号抽出可能</a:t>
            </a:r>
            <a:endParaRPr kumimoji="1" lang="en-US" altLang="ja-JP" b="1" dirty="0" smtClean="0">
              <a:solidFill>
                <a:schemeClr val="accent4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7359986" y="3720723"/>
            <a:ext cx="163548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accent2"/>
                </a:solidFill>
              </a:rPr>
              <a:t>信号抽出不可</a:t>
            </a:r>
            <a:endParaRPr kumimoji="1" lang="en-US" altLang="ja-JP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22488" y="6597352"/>
            <a:ext cx="916648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22488" y="6525979"/>
            <a:ext cx="2133600" cy="365125"/>
          </a:xfrm>
        </p:spPr>
        <p:txBody>
          <a:bodyPr/>
          <a:lstStyle/>
          <a:p>
            <a:fld id="{3699E139-CF04-459D-9DDD-7A6379C59CEC}" type="datetime1">
              <a:rPr kumimoji="1" lang="ja-JP" altLang="en-US" smtClean="0">
                <a:solidFill>
                  <a:schemeClr val="bg1"/>
                </a:solidFill>
              </a:rPr>
              <a:t>2016/9/21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45113"/>
            <a:ext cx="2133600" cy="365125"/>
          </a:xfrm>
        </p:spPr>
        <p:txBody>
          <a:bodyPr/>
          <a:lstStyle/>
          <a:p>
            <a:fld id="{4194427E-F16C-4BFA-A10C-FEB52088BBA1}" type="slidenum">
              <a:rPr kumimoji="1" lang="ja-JP" altLang="en-US" smtClean="0">
                <a:solidFill>
                  <a:schemeClr val="bg1"/>
                </a:solidFill>
              </a:rPr>
              <a:t>9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chemeClr val="accent4"/>
                </a:solidFill>
              </a:rPr>
              <a:t>2-3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Dither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制御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(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問題①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)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11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39752" y="6545113"/>
            <a:ext cx="4112096" cy="3651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JPS 2016 Autumn Meeting 		Junko </a:t>
            </a:r>
            <a:r>
              <a:rPr lang="en-US" altLang="ja-JP" dirty="0">
                <a:solidFill>
                  <a:schemeClr val="bg1"/>
                </a:solidFill>
              </a:rPr>
              <a:t>K</a:t>
            </a:r>
            <a:r>
              <a:rPr kumimoji="1" lang="en-US" altLang="ja-JP" dirty="0" smtClean="0">
                <a:solidFill>
                  <a:schemeClr val="bg1"/>
                </a:solidFill>
              </a:rPr>
              <a:t>asuya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81336"/>
            <a:ext cx="9108504" cy="1611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 smtClean="0">
                <a:solidFill>
                  <a:schemeClr val="accent6"/>
                </a:solidFill>
              </a:rPr>
              <a:t>共振器制御を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Dither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制御にして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RF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SB</a:t>
            </a:r>
            <a:r>
              <a:rPr lang="ja-JP" altLang="en-US" sz="2400" b="1" dirty="0" smtClean="0">
                <a:solidFill>
                  <a:schemeClr val="accent6"/>
                </a:solidFill>
              </a:rPr>
              <a:t>が無い場合も制御可能に</a:t>
            </a:r>
            <a:endParaRPr lang="en-US" altLang="ja-JP" sz="2000" dirty="0" smtClean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r>
              <a:rPr kumimoji="1" lang="en-US" altLang="ja-JP" sz="2000" dirty="0" smtClean="0"/>
              <a:t>DC</a:t>
            </a:r>
            <a:r>
              <a:rPr kumimoji="1" lang="ja-JP" altLang="en-US" sz="2000" dirty="0" smtClean="0"/>
              <a:t>オフセットに</a:t>
            </a:r>
            <a:r>
              <a:rPr kumimoji="1" lang="en-US" altLang="ja-JP" sz="2000" dirty="0" smtClean="0"/>
              <a:t>10 kHz</a:t>
            </a:r>
            <a:r>
              <a:rPr kumimoji="1" lang="ja-JP" altLang="en-US" sz="2000" dirty="0" smtClean="0"/>
              <a:t>の</a:t>
            </a:r>
            <a:r>
              <a:rPr kumimoji="1" lang="en-US" altLang="ja-JP" sz="2000" dirty="0" smtClean="0"/>
              <a:t>Dither </a:t>
            </a:r>
            <a:r>
              <a:rPr kumimoji="1" lang="ja-JP" altLang="en-US" sz="2000" dirty="0" smtClean="0"/>
              <a:t>信号を生成．</a:t>
            </a:r>
            <a:r>
              <a:rPr lang="en-US" altLang="ja-JP" sz="2000" dirty="0"/>
              <a:t>Δ</a:t>
            </a:r>
            <a:r>
              <a:rPr kumimoji="1" lang="en-US" altLang="ja-JP" sz="2000" dirty="0" smtClean="0"/>
              <a:t>L</a:t>
            </a:r>
            <a:r>
              <a:rPr kumimoji="1" lang="en-US" altLang="ja-JP" sz="1400" dirty="0" smtClean="0"/>
              <a:t>OMC</a:t>
            </a:r>
            <a:r>
              <a:rPr kumimoji="1" lang="ja-JP" altLang="en-US" sz="2000" dirty="0" smtClean="0"/>
              <a:t>とビートを</a:t>
            </a:r>
            <a:r>
              <a:rPr lang="ja-JP" altLang="en-US" sz="2000" dirty="0" smtClean="0"/>
              <a:t>とり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OMC</a:t>
            </a:r>
            <a:r>
              <a:rPr lang="ja-JP" altLang="en-US" sz="2000" dirty="0" smtClean="0"/>
              <a:t>のエラー信号を抽出．</a:t>
            </a:r>
            <a:endParaRPr kumimoji="1" lang="en-US" altLang="ja-JP" sz="2000" dirty="0" smtClean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107504" y="3392996"/>
            <a:ext cx="4793788" cy="1944216"/>
            <a:chOff x="130900" y="2671833"/>
            <a:chExt cx="4793788" cy="1944216"/>
          </a:xfrm>
        </p:grpSpPr>
        <p:cxnSp>
          <p:nvCxnSpPr>
            <p:cNvPr id="13" name="直線矢印コネクタ 12"/>
            <p:cNvCxnSpPr/>
            <p:nvPr/>
          </p:nvCxnSpPr>
          <p:spPr>
            <a:xfrm flipV="1">
              <a:off x="3192304" y="2887856"/>
              <a:ext cx="0" cy="172819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2260392" y="4111992"/>
              <a:ext cx="2007840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3445312" y="3319905"/>
              <a:ext cx="0" cy="792087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 flipV="1">
              <a:off x="2688248" y="3343769"/>
              <a:ext cx="728464" cy="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H="1" flipV="1">
              <a:off x="2463840" y="3967977"/>
              <a:ext cx="728464" cy="1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1608128" y="2671833"/>
              <a:ext cx="1444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C000"/>
                  </a:solidFill>
                </a:rPr>
                <a:t>10 kHz</a:t>
              </a:r>
            </a:p>
            <a:p>
              <a:r>
                <a:rPr kumimoji="1" lang="en-US" altLang="ja-JP" b="1" dirty="0" smtClean="0">
                  <a:solidFill>
                    <a:srgbClr val="FFC000"/>
                  </a:solidFill>
                </a:rPr>
                <a:t>Dither </a:t>
              </a:r>
              <a:r>
                <a:rPr kumimoji="1" lang="ja-JP" altLang="en-US" b="1" dirty="0" smtClean="0">
                  <a:solidFill>
                    <a:srgbClr val="FFC000"/>
                  </a:solidFill>
                </a:rPr>
                <a:t>信号</a:t>
              </a:r>
              <a:endParaRPr kumimoji="1" lang="ja-JP" alt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675944" y="3751953"/>
              <a:ext cx="144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4"/>
                  </a:solidFill>
                </a:rPr>
                <a:t>ΔL</a:t>
              </a:r>
              <a:r>
                <a:rPr kumimoji="1" lang="en-US" altLang="ja-JP" sz="1100" b="1" dirty="0" smtClean="0">
                  <a:solidFill>
                    <a:schemeClr val="accent4"/>
                  </a:solidFill>
                </a:rPr>
                <a:t>OMC</a:t>
              </a:r>
              <a:endParaRPr kumimoji="1" lang="en-US" altLang="ja-JP" b="1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480336" y="3454629"/>
              <a:ext cx="1444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accent3"/>
                  </a:solidFill>
                </a:rPr>
                <a:t>DC</a:t>
              </a:r>
            </a:p>
            <a:p>
              <a:r>
                <a:rPr lang="ja-JP" altLang="en-US" b="1" dirty="0" smtClean="0">
                  <a:solidFill>
                    <a:schemeClr val="accent3"/>
                  </a:solidFill>
                </a:rPr>
                <a:t>オフセット</a:t>
              </a:r>
              <a:endParaRPr kumimoji="1" lang="en-US" altLang="ja-JP" b="1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30900" y="3026274"/>
              <a:ext cx="1261204" cy="9233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accent6"/>
                  </a:solidFill>
                </a:rPr>
                <a:t>OMC</a:t>
              </a:r>
            </a:p>
            <a:p>
              <a:pPr algn="ctr"/>
              <a:r>
                <a:rPr lang="ja-JP" altLang="en-US" b="1" dirty="0" smtClean="0">
                  <a:solidFill>
                    <a:schemeClr val="accent6"/>
                  </a:solidFill>
                </a:rPr>
                <a:t>反射光</a:t>
              </a:r>
              <a:endParaRPr lang="en-US" altLang="ja-JP" b="1" dirty="0" smtClean="0">
                <a:solidFill>
                  <a:schemeClr val="accent6"/>
                </a:solidFill>
              </a:endParaRPr>
            </a:p>
            <a:p>
              <a:pPr algn="ctr"/>
              <a:r>
                <a:rPr lang="en-US" altLang="ja-JP" sz="1600" b="1" dirty="0" smtClean="0">
                  <a:solidFill>
                    <a:schemeClr val="accent6"/>
                  </a:solidFill>
                </a:rPr>
                <a:t>Dither</a:t>
              </a:r>
              <a:r>
                <a:rPr lang="ja-JP" altLang="en-US" sz="1600" b="1" dirty="0" smtClean="0">
                  <a:solidFill>
                    <a:schemeClr val="accent6"/>
                  </a:solidFill>
                </a:rPr>
                <a:t>制御</a:t>
              </a:r>
              <a:endParaRPr lang="en-US" altLang="ja-JP" sz="1600" b="1" dirty="0" smtClean="0">
                <a:solidFill>
                  <a:schemeClr val="accent6"/>
                </a:solidFill>
              </a:endParaRPr>
            </a:p>
          </p:txBody>
        </p:sp>
      </p:grpSp>
      <p:pic>
        <p:nvPicPr>
          <p:cNvPr id="4098" name="Picture 2" descr="C:\Users\Junko kasuya\Documents\lab\JPS2016a\dit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4139020" cy="34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5394054" y="4129335"/>
            <a:ext cx="119417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/>
              <a:t>Dither </a:t>
            </a:r>
            <a:r>
              <a:rPr kumimoji="1" lang="ja-JP" altLang="en-US" sz="1400" b="1" dirty="0" smtClean="0"/>
              <a:t>信号</a:t>
            </a:r>
            <a:endParaRPr kumimoji="1" lang="ja-JP" altLang="en-US" sz="14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768310" y="4941168"/>
            <a:ext cx="126007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/>
              <a:t>フィードバック</a:t>
            </a:r>
            <a:r>
              <a:rPr kumimoji="1" lang="en-US" altLang="ja-JP" sz="1200" b="1" dirty="0" smtClean="0"/>
              <a:t> </a:t>
            </a:r>
            <a:r>
              <a:rPr kumimoji="1" lang="ja-JP" altLang="en-US" sz="1200" b="1" dirty="0" smtClean="0"/>
              <a:t>信号</a:t>
            </a:r>
            <a:endParaRPr kumimoji="1" lang="ja-JP" altLang="en-US" sz="12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41052" y="6002124"/>
            <a:ext cx="355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/>
              <a:t>現在実験準備中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34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mo">
  <a:themeElements>
    <a:clrScheme name="ユーザー定義 8">
      <a:dk1>
        <a:srgbClr val="462300"/>
      </a:dk1>
      <a:lt1>
        <a:sysClr val="window" lastClr="FFFFFF"/>
      </a:lt1>
      <a:dk2>
        <a:srgbClr val="582C00"/>
      </a:dk2>
      <a:lt2>
        <a:srgbClr val="EEECE1"/>
      </a:lt2>
      <a:accent1>
        <a:srgbClr val="FFF6B7"/>
      </a:accent1>
      <a:accent2>
        <a:srgbClr val="CC0000"/>
      </a:accent2>
      <a:accent3>
        <a:srgbClr val="FF5050"/>
      </a:accent3>
      <a:accent4>
        <a:srgbClr val="51D6D3"/>
      </a:accent4>
      <a:accent5>
        <a:srgbClr val="582C00"/>
      </a:accent5>
      <a:accent6>
        <a:srgbClr val="996633"/>
      </a:accent6>
      <a:hlink>
        <a:srgbClr val="FF0066"/>
      </a:hlink>
      <a:folHlink>
        <a:srgbClr val="FFFFFF"/>
      </a:folHlink>
    </a:clrScheme>
    <a:fontScheme name="いつもの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itumo</Template>
  <TotalTime>16318</TotalTime>
  <Words>1076</Words>
  <Application>Microsoft Office PowerPoint</Application>
  <PresentationFormat>画面に合わせる (4:3)</PresentationFormat>
  <Paragraphs>307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itumo</vt:lpstr>
      <vt:lpstr>KAGRA用 アウトプットモードクリーナの開発Ⅳ</vt:lpstr>
      <vt:lpstr>Outline</vt:lpstr>
      <vt:lpstr>1 Output Mode-Cleaner (OMC)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補足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KAGRA用 アウトプットモードクリーナの開発</dc:title>
  <dc:creator>Junko Kasuya</dc:creator>
  <cp:lastModifiedBy>Junko Kasuya</cp:lastModifiedBy>
  <cp:revision>76</cp:revision>
  <dcterms:created xsi:type="dcterms:W3CDTF">2016-09-11T07:20:41Z</dcterms:created>
  <dcterms:modified xsi:type="dcterms:W3CDTF">2016-09-22T15:30:43Z</dcterms:modified>
</cp:coreProperties>
</file>